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gif" ContentType="image/gif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3" r:id="rId1"/>
  </p:sldMasterIdLst>
  <p:sldIdLst>
    <p:sldId id="256" r:id="rId2"/>
    <p:sldId id="262" r:id="rId3"/>
    <p:sldId id="257" r:id="rId4"/>
    <p:sldId id="261" r:id="rId5"/>
    <p:sldId id="259" r:id="rId6"/>
    <p:sldId id="258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106"/>
    <p:restoredTop sz="94622"/>
  </p:normalViewPr>
  <p:slideViewPr>
    <p:cSldViewPr snapToGrid="0" snapToObjects="1">
      <p:cViewPr varScale="1">
        <p:scale>
          <a:sx n="89" d="100"/>
          <a:sy n="89" d="100"/>
        </p:scale>
        <p:origin x="728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3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3" y="6334317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1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7993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2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398" cap="all" spc="199" baseline="0">
                <a:solidFill>
                  <a:schemeClr val="tx2"/>
                </a:solidFill>
                <a:latin typeface="+mj-lt"/>
              </a:defRPr>
            </a:lvl1pPr>
            <a:lvl2pPr marL="456836" indent="0" algn="ctr">
              <a:buNone/>
              <a:defRPr sz="2398"/>
            </a:lvl2pPr>
            <a:lvl3pPr marL="913671" indent="0" algn="ctr">
              <a:buNone/>
              <a:defRPr sz="2398"/>
            </a:lvl3pPr>
            <a:lvl4pPr marL="1370507" indent="0" algn="ctr">
              <a:buNone/>
              <a:defRPr sz="1999"/>
            </a:lvl4pPr>
            <a:lvl5pPr marL="1827343" indent="0" algn="ctr">
              <a:buNone/>
              <a:defRPr sz="1999"/>
            </a:lvl5pPr>
            <a:lvl6pPr marL="2284178" indent="0" algn="ctr">
              <a:buNone/>
              <a:defRPr sz="1999"/>
            </a:lvl6pPr>
            <a:lvl7pPr marL="2741013" indent="0" algn="ctr">
              <a:buNone/>
              <a:defRPr sz="1999"/>
            </a:lvl7pPr>
            <a:lvl8pPr marL="3197849" indent="0" algn="ctr">
              <a:buNone/>
              <a:defRPr sz="1999"/>
            </a:lvl8pPr>
            <a:lvl9pPr marL="3654684" indent="0" algn="ctr">
              <a:buNone/>
              <a:defRPr sz="1999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F68E2-58F2-4D09-BE8B-E3BD06533059}" type="datetimeFigureOut">
              <a:rPr lang="en-US" smtClean="0"/>
              <a:t>10/2/16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30393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D6473-DF6D-4702-B328-E0DD40540A4E}" type="datetimeFigureOut">
              <a:rPr lang="en-US" smtClean="0"/>
              <a:t>10/2/16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63214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3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3" y="6334317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412302"/>
            <a:ext cx="1971675" cy="575989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412302"/>
            <a:ext cx="5800725" cy="5759898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F7E3A-B166-407D-9866-32884E7D5B37}" type="datetimeFigureOut">
              <a:rPr lang="en-US" smtClean="0"/>
              <a:t>10/2/16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71626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x" type="tx">
  <p:cSld name="tx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 txBox="1">
            <a:spLocks noGrp="1"/>
          </p:cNvSpPr>
          <p:nvPr>
            <p:ph type="title"/>
          </p:nvPr>
        </p:nvSpPr>
        <p:spPr>
          <a:xfrm>
            <a:off x="457200" y="274641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100726" tIns="100726" rIns="100726" bIns="100726" anchor="b" anchorCtr="0"/>
          <a:lstStyle>
            <a:lvl1pPr algn="l" rtl="0">
              <a:spcBef>
                <a:spcPts val="0"/>
              </a:spcBef>
              <a:buSzPct val="100000"/>
              <a:buFont typeface="Arial"/>
              <a:buNone/>
              <a:defRPr sz="3627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algn="l" rtl="0">
              <a:spcBef>
                <a:spcPts val="0"/>
              </a:spcBef>
              <a:buSzPct val="100000"/>
              <a:buFont typeface="Arial"/>
              <a:buNone/>
              <a:defRPr sz="3627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algn="l" rtl="0">
              <a:spcBef>
                <a:spcPts val="0"/>
              </a:spcBef>
              <a:buSzPct val="100000"/>
              <a:buFont typeface="Arial"/>
              <a:buNone/>
              <a:defRPr sz="3627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algn="l" rtl="0">
              <a:spcBef>
                <a:spcPts val="0"/>
              </a:spcBef>
              <a:buSzPct val="100000"/>
              <a:buFont typeface="Arial"/>
              <a:buNone/>
              <a:defRPr sz="3627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algn="l" rtl="0">
              <a:spcBef>
                <a:spcPts val="0"/>
              </a:spcBef>
              <a:buSzPct val="100000"/>
              <a:buFont typeface="Arial"/>
              <a:buNone/>
              <a:defRPr sz="3627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algn="l" rtl="0">
              <a:spcBef>
                <a:spcPts val="0"/>
              </a:spcBef>
              <a:buSzPct val="100000"/>
              <a:buFont typeface="Arial"/>
              <a:buNone/>
              <a:defRPr sz="3627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algn="l" rtl="0">
              <a:spcBef>
                <a:spcPts val="0"/>
              </a:spcBef>
              <a:buSzPct val="100000"/>
              <a:buFont typeface="Arial"/>
              <a:buNone/>
              <a:defRPr sz="3627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algn="l" rtl="0">
              <a:spcBef>
                <a:spcPts val="0"/>
              </a:spcBef>
              <a:buSzPct val="100000"/>
              <a:buFont typeface="Arial"/>
              <a:buNone/>
              <a:defRPr sz="3627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algn="l" rtl="0">
              <a:spcBef>
                <a:spcPts val="0"/>
              </a:spcBef>
              <a:buSzPct val="100000"/>
              <a:buFont typeface="Arial"/>
              <a:buNone/>
              <a:defRPr sz="3627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574"/>
          </a:xfrm>
          <a:prstGeom prst="rect">
            <a:avLst/>
          </a:prstGeom>
          <a:noFill/>
          <a:ln>
            <a:noFill/>
          </a:ln>
        </p:spPr>
        <p:txBody>
          <a:bodyPr lIns="100726" tIns="100726" rIns="100726" bIns="100726" anchor="t" anchorCtr="0"/>
          <a:lstStyle>
            <a:lvl1pPr rtl="0">
              <a:defRPr/>
            </a:lvl1pPr>
            <a:lvl2pPr marL="742248" indent="-285480" rtl="0">
              <a:defRPr/>
            </a:lvl2pPr>
            <a:lvl3pPr marL="1141921" indent="-228385" rtl="0">
              <a:defRPr/>
            </a:lvl3pPr>
            <a:lvl4pPr marL="1598687" indent="-228385" rtl="0">
              <a:defRPr/>
            </a:lvl4pPr>
            <a:lvl5pPr rtl="0">
              <a:defRPr sz="1814"/>
            </a:lvl5pPr>
            <a:lvl6pPr rtl="0">
              <a:defRPr sz="1814"/>
            </a:lvl6pPr>
            <a:lvl7pPr rtl="0">
              <a:defRPr sz="1814"/>
            </a:lvl7pPr>
            <a:lvl8pPr rtl="0">
              <a:defRPr sz="1814"/>
            </a:lvl8pPr>
            <a:lvl9pPr rtl="0">
              <a:defRPr sz="1814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78578329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FC5F6-F338-4AE4-BB23-26385BCFC423}" type="datetimeFigureOut">
              <a:rPr lang="en-US" smtClean="0"/>
              <a:t>10/2/16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52123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3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3" y="6334317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1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7993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1" y="4453129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398" cap="all" spc="199" baseline="0">
                <a:solidFill>
                  <a:schemeClr val="tx2"/>
                </a:solidFill>
                <a:latin typeface="+mj-lt"/>
              </a:defRPr>
            </a:lvl1pPr>
            <a:lvl2pPr marL="456836" indent="0">
              <a:buNone/>
              <a:defRPr sz="1798">
                <a:solidFill>
                  <a:schemeClr val="tx1">
                    <a:tint val="75000"/>
                  </a:schemeClr>
                </a:solidFill>
              </a:defRPr>
            </a:lvl2pPr>
            <a:lvl3pPr marL="913671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3pPr>
            <a:lvl4pPr marL="1370507" indent="0">
              <a:buNone/>
              <a:defRPr sz="1399">
                <a:solidFill>
                  <a:schemeClr val="tx1">
                    <a:tint val="75000"/>
                  </a:schemeClr>
                </a:solidFill>
              </a:defRPr>
            </a:lvl4pPr>
            <a:lvl5pPr marL="1827343" indent="0">
              <a:buNone/>
              <a:defRPr sz="1399">
                <a:solidFill>
                  <a:schemeClr val="tx1">
                    <a:tint val="75000"/>
                  </a:schemeClr>
                </a:solidFill>
              </a:defRPr>
            </a:lvl5pPr>
            <a:lvl6pPr marL="2284178" indent="0">
              <a:buNone/>
              <a:defRPr sz="1399">
                <a:solidFill>
                  <a:schemeClr val="tx1">
                    <a:tint val="75000"/>
                  </a:schemeClr>
                </a:solidFill>
              </a:defRPr>
            </a:lvl6pPr>
            <a:lvl7pPr marL="2741013" indent="0">
              <a:buNone/>
              <a:defRPr sz="1399">
                <a:solidFill>
                  <a:schemeClr val="tx1">
                    <a:tint val="75000"/>
                  </a:schemeClr>
                </a:solidFill>
              </a:defRPr>
            </a:lvl7pPr>
            <a:lvl8pPr marL="3197849" indent="0">
              <a:buNone/>
              <a:defRPr sz="1399">
                <a:solidFill>
                  <a:schemeClr val="tx1">
                    <a:tint val="75000"/>
                  </a:schemeClr>
                </a:solidFill>
              </a:defRPr>
            </a:lvl8pPr>
            <a:lvl9pPr marL="3654684" indent="0">
              <a:buNone/>
              <a:defRPr sz="139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BB0C4-6273-4C6E-B9BD-2EDC30F1CD52}" type="datetimeFigureOut">
              <a:rPr lang="en-US" smtClean="0"/>
              <a:t>10/2/16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795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1" y="286605"/>
            <a:ext cx="7543800" cy="79305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6"/>
            <a:ext cx="3703320" cy="402335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1" y="1845735"/>
            <a:ext cx="370332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B4D41-86C1-4908-B66A-0B50CEB3BF29}" type="datetimeFigureOut">
              <a:rPr lang="en-US" smtClean="0"/>
              <a:t>10/2/16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43320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1" y="286605"/>
            <a:ext cx="7543800" cy="7239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1999" b="0" cap="all" baseline="0">
                <a:solidFill>
                  <a:schemeClr val="tx2"/>
                </a:solidFill>
              </a:defRPr>
            </a:lvl1pPr>
            <a:lvl2pPr marL="456836" indent="0">
              <a:buNone/>
              <a:defRPr sz="1999" b="1"/>
            </a:lvl2pPr>
            <a:lvl3pPr marL="913671" indent="0">
              <a:buNone/>
              <a:defRPr sz="1798" b="1"/>
            </a:lvl3pPr>
            <a:lvl4pPr marL="1370507" indent="0">
              <a:buNone/>
              <a:defRPr sz="1599" b="1"/>
            </a:lvl4pPr>
            <a:lvl5pPr marL="1827343" indent="0">
              <a:buNone/>
              <a:defRPr sz="1599" b="1"/>
            </a:lvl5pPr>
            <a:lvl6pPr marL="2284178" indent="0">
              <a:buNone/>
              <a:defRPr sz="1599" b="1"/>
            </a:lvl6pPr>
            <a:lvl7pPr marL="2741013" indent="0">
              <a:buNone/>
              <a:defRPr sz="1599" b="1"/>
            </a:lvl7pPr>
            <a:lvl8pPr marL="3197849" indent="0">
              <a:buNone/>
              <a:defRPr sz="1599" b="1"/>
            </a:lvl8pPr>
            <a:lvl9pPr marL="3654684" indent="0">
              <a:buNone/>
              <a:defRPr sz="1599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5"/>
            <a:ext cx="3703320" cy="32867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1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1999" b="0" cap="all" baseline="0">
                <a:solidFill>
                  <a:schemeClr val="tx2"/>
                </a:solidFill>
              </a:defRPr>
            </a:lvl1pPr>
            <a:lvl2pPr marL="456836" indent="0">
              <a:buNone/>
              <a:defRPr sz="1999" b="1"/>
            </a:lvl2pPr>
            <a:lvl3pPr marL="913671" indent="0">
              <a:buNone/>
              <a:defRPr sz="1798" b="1"/>
            </a:lvl3pPr>
            <a:lvl4pPr marL="1370507" indent="0">
              <a:buNone/>
              <a:defRPr sz="1599" b="1"/>
            </a:lvl4pPr>
            <a:lvl5pPr marL="1827343" indent="0">
              <a:buNone/>
              <a:defRPr sz="1599" b="1"/>
            </a:lvl5pPr>
            <a:lvl6pPr marL="2284178" indent="0">
              <a:buNone/>
              <a:defRPr sz="1599" b="1"/>
            </a:lvl6pPr>
            <a:lvl7pPr marL="2741013" indent="0">
              <a:buNone/>
              <a:defRPr sz="1599" b="1"/>
            </a:lvl7pPr>
            <a:lvl8pPr marL="3197849" indent="0">
              <a:buNone/>
              <a:defRPr sz="1599" b="1"/>
            </a:lvl8pPr>
            <a:lvl9pPr marL="3654684" indent="0">
              <a:buNone/>
              <a:defRPr sz="1599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1" y="2582334"/>
            <a:ext cx="3703320" cy="32867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26E2C-56C1-4E0D-A793-0088A7FDD37E}" type="datetimeFigureOut">
              <a:rPr lang="en-US" smtClean="0"/>
              <a:t>10/2/16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62316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9B41-D8B5-4052-B551-9B5525EAA8B6}" type="datetimeFigureOut">
              <a:rPr lang="en-US" smtClean="0"/>
              <a:t>10/2/16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25343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3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3" y="6334317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4136C-8742-45B2-AF27-D93DF72833A9}" type="datetimeFigureOut">
              <a:rPr lang="en-US" smtClean="0"/>
              <a:t>10/2/16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21834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597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0450" y="731520"/>
            <a:ext cx="486918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1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499">
                <a:solidFill>
                  <a:srgbClr val="FFFFFF"/>
                </a:solidFill>
              </a:defRPr>
            </a:lvl1pPr>
            <a:lvl2pPr marL="456836" indent="0">
              <a:buNone/>
              <a:defRPr sz="1199"/>
            </a:lvl2pPr>
            <a:lvl3pPr marL="913671" indent="0">
              <a:buNone/>
              <a:defRPr sz="999"/>
            </a:lvl3pPr>
            <a:lvl4pPr marL="1370507" indent="0">
              <a:buNone/>
              <a:defRPr sz="900"/>
            </a:lvl4pPr>
            <a:lvl5pPr marL="1827343" indent="0">
              <a:buNone/>
              <a:defRPr sz="900"/>
            </a:lvl5pPr>
            <a:lvl6pPr marL="2284178" indent="0">
              <a:buNone/>
              <a:defRPr sz="900"/>
            </a:lvl6pPr>
            <a:lvl7pPr marL="2741013" indent="0">
              <a:buNone/>
              <a:defRPr sz="900"/>
            </a:lvl7pPr>
            <a:lvl8pPr marL="3197849" indent="0">
              <a:buNone/>
              <a:defRPr sz="900"/>
            </a:lvl8pPr>
            <a:lvl9pPr marL="3654684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5" y="6459787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32ABBEA6-7C60-4B02-AE87-00D78D8422AF}" type="datetimeFigureOut">
              <a:rPr lang="en-US" smtClean="0"/>
              <a:t>10/2/16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1" y="6459787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0226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3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597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" y="1"/>
            <a:ext cx="9143989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197"/>
            </a:lvl1pPr>
            <a:lvl2pPr marL="456836" indent="0">
              <a:buNone/>
              <a:defRPr sz="2797"/>
            </a:lvl2pPr>
            <a:lvl3pPr marL="913671" indent="0">
              <a:buNone/>
              <a:defRPr sz="2398"/>
            </a:lvl3pPr>
            <a:lvl4pPr marL="1370507" indent="0">
              <a:buNone/>
              <a:defRPr sz="1999"/>
            </a:lvl4pPr>
            <a:lvl5pPr marL="1827343" indent="0">
              <a:buNone/>
              <a:defRPr sz="1999"/>
            </a:lvl5pPr>
            <a:lvl6pPr marL="2284178" indent="0">
              <a:buNone/>
              <a:defRPr sz="1999"/>
            </a:lvl6pPr>
            <a:lvl7pPr marL="2741013" indent="0">
              <a:buNone/>
              <a:defRPr sz="1999"/>
            </a:lvl7pPr>
            <a:lvl8pPr marL="3197849" indent="0">
              <a:buNone/>
              <a:defRPr sz="1999"/>
            </a:lvl8pPr>
            <a:lvl9pPr marL="3654684" indent="0">
              <a:buNone/>
              <a:defRPr sz="1999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60" y="5907025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599"/>
              </a:spcAft>
              <a:buNone/>
              <a:defRPr sz="1499">
                <a:solidFill>
                  <a:srgbClr val="FFFFFF"/>
                </a:solidFill>
              </a:defRPr>
            </a:lvl1pPr>
            <a:lvl2pPr marL="456836" indent="0">
              <a:buNone/>
              <a:defRPr sz="1199"/>
            </a:lvl2pPr>
            <a:lvl3pPr marL="913671" indent="0">
              <a:buNone/>
              <a:defRPr sz="999"/>
            </a:lvl3pPr>
            <a:lvl4pPr marL="1370507" indent="0">
              <a:buNone/>
              <a:defRPr sz="900"/>
            </a:lvl4pPr>
            <a:lvl5pPr marL="1827343" indent="0">
              <a:buNone/>
              <a:defRPr sz="900"/>
            </a:lvl5pPr>
            <a:lvl6pPr marL="2284178" indent="0">
              <a:buNone/>
              <a:defRPr sz="900"/>
            </a:lvl6pPr>
            <a:lvl7pPr marL="2741013" indent="0">
              <a:buNone/>
              <a:defRPr sz="900"/>
            </a:lvl7pPr>
            <a:lvl8pPr marL="3197849" indent="0">
              <a:buNone/>
              <a:defRPr sz="900"/>
            </a:lvl8pPr>
            <a:lvl9pPr marL="3654684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AD897-D46E-4AD2-BD9B-49DD3E640873}" type="datetimeFigureOut">
              <a:rPr lang="en-US" smtClean="0"/>
              <a:t>10/2/16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2297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" y="6334316"/>
            <a:ext cx="9144001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1" y="286605"/>
            <a:ext cx="7543800" cy="65485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146145"/>
            <a:ext cx="7543801" cy="4722949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2" y="6459787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8624D31-43A5-475A-80CF-332C9F6DCF35}" type="datetimeFigureOut">
              <a:rPr lang="en-US" smtClean="0"/>
              <a:t>10/2/16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40" y="6459787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5" y="6459787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49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822959" y="1079660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58280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913671" rtl="0" eaLnBrk="1" latinLnBrk="0" hangingPunct="1">
        <a:lnSpc>
          <a:spcPct val="85000"/>
        </a:lnSpc>
        <a:spcBef>
          <a:spcPct val="0"/>
        </a:spcBef>
        <a:buNone/>
        <a:defRPr sz="4796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367" indent="-91367" algn="l" defTabSz="913671" rtl="0" eaLnBrk="1" latinLnBrk="0" hangingPunct="1">
        <a:lnSpc>
          <a:spcPct val="90000"/>
        </a:lnSpc>
        <a:spcBef>
          <a:spcPts val="1199"/>
        </a:spcBef>
        <a:spcAft>
          <a:spcPts val="199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999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3741" indent="-182734" algn="l" defTabSz="913671" rtl="0" eaLnBrk="1" latinLnBrk="0" hangingPunct="1">
        <a:lnSpc>
          <a:spcPct val="90000"/>
        </a:lnSpc>
        <a:spcBef>
          <a:spcPts val="199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79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476" indent="-182734" algn="l" defTabSz="913671" rtl="0" eaLnBrk="1" latinLnBrk="0" hangingPunct="1">
        <a:lnSpc>
          <a:spcPct val="90000"/>
        </a:lnSpc>
        <a:spcBef>
          <a:spcPts val="199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399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210" indent="-182734" algn="l" defTabSz="913671" rtl="0" eaLnBrk="1" latinLnBrk="0" hangingPunct="1">
        <a:lnSpc>
          <a:spcPct val="90000"/>
        </a:lnSpc>
        <a:spcBef>
          <a:spcPts val="199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399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1945" indent="-182734" algn="l" defTabSz="913671" rtl="0" eaLnBrk="1" latinLnBrk="0" hangingPunct="1">
        <a:lnSpc>
          <a:spcPct val="90000"/>
        </a:lnSpc>
        <a:spcBef>
          <a:spcPts val="199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399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099123" indent="-228417" algn="l" defTabSz="913671" rtl="0" eaLnBrk="1" latinLnBrk="0" hangingPunct="1">
        <a:lnSpc>
          <a:spcPct val="90000"/>
        </a:lnSpc>
        <a:spcBef>
          <a:spcPts val="199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399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298964" indent="-228417" algn="l" defTabSz="913671" rtl="0" eaLnBrk="1" latinLnBrk="0" hangingPunct="1">
        <a:lnSpc>
          <a:spcPct val="90000"/>
        </a:lnSpc>
        <a:spcBef>
          <a:spcPts val="199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399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498804" indent="-228417" algn="l" defTabSz="913671" rtl="0" eaLnBrk="1" latinLnBrk="0" hangingPunct="1">
        <a:lnSpc>
          <a:spcPct val="90000"/>
        </a:lnSpc>
        <a:spcBef>
          <a:spcPts val="199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399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698645" indent="-228417" algn="l" defTabSz="913671" rtl="0" eaLnBrk="1" latinLnBrk="0" hangingPunct="1">
        <a:lnSpc>
          <a:spcPct val="90000"/>
        </a:lnSpc>
        <a:spcBef>
          <a:spcPts val="199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399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671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1pPr>
      <a:lvl2pPr marL="456836" algn="l" defTabSz="913671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2pPr>
      <a:lvl3pPr marL="913671" algn="l" defTabSz="913671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3pPr>
      <a:lvl4pPr marL="1370507" algn="l" defTabSz="913671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4pPr>
      <a:lvl5pPr marL="1827343" algn="l" defTabSz="913671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5pPr>
      <a:lvl6pPr marL="2284178" algn="l" defTabSz="913671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6pPr>
      <a:lvl7pPr marL="2741013" algn="l" defTabSz="913671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7pPr>
      <a:lvl8pPr marL="3197849" algn="l" defTabSz="913671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8pPr>
      <a:lvl9pPr marL="3654684" algn="l" defTabSz="913671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tif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5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Animation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Adam M. Wilson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7035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Lead </a:t>
            </a:r>
            <a:r>
              <a:rPr lang="en-US" dirty="0"/>
              <a:t>Author: </a:t>
            </a:r>
            <a:r>
              <a:rPr lang="en-US" dirty="0" err="1"/>
              <a:t>Yihui</a:t>
            </a:r>
            <a:r>
              <a:rPr lang="en-US" dirty="0"/>
              <a:t> </a:t>
            </a:r>
            <a:r>
              <a:rPr lang="en-US" dirty="0" err="1"/>
              <a:t>Xie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8613" y="1414463"/>
            <a:ext cx="8038147" cy="4454631"/>
          </a:xfrm>
        </p:spPr>
        <p:txBody>
          <a:bodyPr>
            <a:normAutofit/>
          </a:bodyPr>
          <a:lstStyle/>
          <a:p>
            <a:r>
              <a:rPr lang="en-US" dirty="0" smtClean="0"/>
              <a:t>Software </a:t>
            </a:r>
            <a:r>
              <a:rPr lang="en-US" dirty="0"/>
              <a:t>engineer </a:t>
            </a:r>
            <a:r>
              <a:rPr lang="en-US" dirty="0" smtClean="0"/>
              <a:t>at </a:t>
            </a:r>
            <a:r>
              <a:rPr lang="en-US" dirty="0" err="1" smtClean="0"/>
              <a:t>Rstudio</a:t>
            </a:r>
            <a:endParaRPr lang="en-US" dirty="0" smtClean="0"/>
          </a:p>
          <a:p>
            <a:r>
              <a:rPr lang="en-US" dirty="0" smtClean="0"/>
              <a:t>PhD Department </a:t>
            </a:r>
            <a:r>
              <a:rPr lang="en-US" dirty="0"/>
              <a:t>of Statistics, Iowa State </a:t>
            </a:r>
            <a:r>
              <a:rPr lang="en-US" dirty="0" smtClean="0"/>
              <a:t>University</a:t>
            </a:r>
          </a:p>
          <a:p>
            <a:r>
              <a:rPr lang="en-US" dirty="0"/>
              <a:t>Founded Chinese website </a:t>
            </a:r>
            <a:r>
              <a:rPr lang="en-US" i="1" dirty="0"/>
              <a:t>Capital of Statistics</a:t>
            </a:r>
            <a:r>
              <a:rPr lang="en-US" dirty="0"/>
              <a:t> &amp; initiated 1</a:t>
            </a:r>
            <a:r>
              <a:rPr lang="en-US" baseline="30000" dirty="0"/>
              <a:t>st</a:t>
            </a:r>
            <a:r>
              <a:rPr lang="en-US" dirty="0"/>
              <a:t> Chinese R conference</a:t>
            </a:r>
          </a:p>
          <a:p>
            <a:r>
              <a:rPr lang="en-US" dirty="0" smtClean="0"/>
              <a:t>R packages: </a:t>
            </a:r>
            <a:r>
              <a:rPr lang="en-US" b="1" dirty="0" smtClean="0">
                <a:latin typeface="Courier New" charset="0"/>
                <a:ea typeface="Courier New" charset="0"/>
                <a:cs typeface="Courier New" charset="0"/>
              </a:rPr>
              <a:t>animation</a:t>
            </a:r>
            <a:r>
              <a:rPr lang="en-US" dirty="0"/>
              <a:t>, </a:t>
            </a:r>
            <a:r>
              <a:rPr lang="en-US" b="1" dirty="0" err="1">
                <a:latin typeface="Courier New" charset="0"/>
                <a:ea typeface="Courier New" charset="0"/>
                <a:cs typeface="Courier New" charset="0"/>
              </a:rPr>
              <a:t>formatR</a:t>
            </a:r>
            <a:r>
              <a:rPr lang="en-US" dirty="0"/>
              <a:t>, and </a:t>
            </a:r>
            <a:r>
              <a:rPr lang="en-US" b="1" dirty="0" err="1" smtClean="0">
                <a:latin typeface="Courier New" charset="0"/>
                <a:ea typeface="Courier New" charset="0"/>
                <a:cs typeface="Courier New" charset="0"/>
              </a:rPr>
              <a:t>knitr</a:t>
            </a:r>
            <a:endParaRPr lang="en-US" b="1" dirty="0" smtClean="0"/>
          </a:p>
          <a:p>
            <a:endParaRPr lang="en-US" dirty="0"/>
          </a:p>
          <a:p>
            <a:endParaRPr lang="en-US" dirty="0" smtClean="0"/>
          </a:p>
          <a:p>
            <a:pPr algn="ctr"/>
            <a:r>
              <a:rPr lang="en-US" sz="3200" i="1" dirty="0" smtClean="0"/>
              <a:t>“I </a:t>
            </a:r>
            <a:r>
              <a:rPr lang="en-US" sz="3200" i="1" dirty="0"/>
              <a:t>know I cannot eat code, so I cook almost every day to stay away from my computer for two hours</a:t>
            </a:r>
            <a:r>
              <a:rPr lang="en-US" sz="3200" i="1" dirty="0" smtClean="0"/>
              <a:t>.”</a:t>
            </a:r>
            <a:endParaRPr lang="en-US" sz="3200" i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86587" y="115927"/>
            <a:ext cx="1724023" cy="1999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9658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Animation package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33846" y="1359958"/>
            <a:ext cx="7922030" cy="4430375"/>
          </a:xfrm>
        </p:spPr>
        <p:txBody>
          <a:bodyPr>
            <a:normAutofit/>
          </a:bodyPr>
          <a:lstStyle/>
          <a:p>
            <a:r>
              <a:rPr lang="en-US" dirty="0" smtClean="0"/>
              <a:t>Makes animations!</a:t>
            </a:r>
            <a:endParaRPr lang="en-US" dirty="0" smtClean="0"/>
          </a:p>
          <a:p>
            <a:pPr lvl="1"/>
            <a:r>
              <a:rPr lang="en-US" dirty="0" smtClean="0"/>
              <a:t>probability theory</a:t>
            </a:r>
          </a:p>
          <a:p>
            <a:pPr lvl="1"/>
            <a:r>
              <a:rPr lang="en-US" dirty="0" smtClean="0"/>
              <a:t>mathematical statistics</a:t>
            </a:r>
          </a:p>
          <a:p>
            <a:pPr lvl="1"/>
            <a:r>
              <a:rPr lang="en-US" dirty="0" smtClean="0"/>
              <a:t>multivariate statistics</a:t>
            </a:r>
          </a:p>
          <a:p>
            <a:pPr lvl="1"/>
            <a:r>
              <a:rPr lang="en-US" dirty="0" smtClean="0"/>
              <a:t>nonparametric statistics</a:t>
            </a:r>
          </a:p>
          <a:p>
            <a:pPr lvl="1"/>
            <a:r>
              <a:rPr lang="en-US" dirty="0" smtClean="0"/>
              <a:t>sampling survey</a:t>
            </a:r>
          </a:p>
          <a:p>
            <a:pPr lvl="1"/>
            <a:r>
              <a:rPr lang="en-US" dirty="0" smtClean="0"/>
              <a:t>linear models</a:t>
            </a:r>
          </a:p>
          <a:p>
            <a:pPr lvl="1"/>
            <a:r>
              <a:rPr lang="en-US" dirty="0" smtClean="0"/>
              <a:t>time series</a:t>
            </a:r>
          </a:p>
          <a:p>
            <a:pPr lvl="1"/>
            <a:r>
              <a:rPr lang="en-US" dirty="0" smtClean="0"/>
              <a:t>computational statistics</a:t>
            </a:r>
          </a:p>
          <a:p>
            <a:pPr lvl="1"/>
            <a:r>
              <a:rPr lang="en-US" dirty="0" smtClean="0"/>
              <a:t>data mining</a:t>
            </a:r>
          </a:p>
          <a:p>
            <a:pPr lvl="1"/>
            <a:r>
              <a:rPr lang="en-US" dirty="0" smtClean="0"/>
              <a:t>machine learning </a:t>
            </a:r>
            <a:endParaRPr lang="en-US" dirty="0"/>
          </a:p>
          <a:p>
            <a:r>
              <a:rPr lang="en-US" sz="3200" dirty="0" smtClean="0">
                <a:solidFill>
                  <a:srgbClr val="C00000"/>
                </a:solidFill>
              </a:rPr>
              <a:t>Save to </a:t>
            </a:r>
            <a:r>
              <a:rPr lang="en-US" sz="3200" dirty="0">
                <a:solidFill>
                  <a:srgbClr val="C00000"/>
                </a:solidFill>
              </a:rPr>
              <a:t>Flash, GIF, HTML pages, PDF and videos</a:t>
            </a:r>
          </a:p>
        </p:txBody>
      </p:sp>
    </p:spTree>
    <p:extLst>
      <p:ext uri="{BB962C8B-B14F-4D97-AF65-F5344CB8AC3E}">
        <p14:creationId xmlns:p14="http://schemas.microsoft.com/office/powerpoint/2010/main" val="1756148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Basic steps</a:t>
            </a:r>
            <a:r>
              <a:rPr lang="is-IS" dirty="0" smtClean="0"/>
              <a:t>…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256901" y="1449276"/>
            <a:ext cx="7543801" cy="470746"/>
          </a:xfrm>
        </p:spPr>
        <p:txBody>
          <a:bodyPr>
            <a:normAutofit lnSpcReduction="10000"/>
          </a:bodyPr>
          <a:lstStyle/>
          <a:p>
            <a:r>
              <a:rPr lang="en-US" sz="2800" dirty="0" smtClean="0"/>
              <a:t>Uses a ’loop’ to make a series of plots</a:t>
            </a:r>
            <a:endParaRPr lang="en-US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802"/>
          <a:stretch/>
        </p:blipFill>
        <p:spPr>
          <a:xfrm>
            <a:off x="4691743" y="2065119"/>
            <a:ext cx="1397728" cy="19145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751"/>
          <a:stretch/>
        </p:blipFill>
        <p:spPr>
          <a:xfrm>
            <a:off x="5225145" y="2427835"/>
            <a:ext cx="1428204" cy="1914575"/>
          </a:xfrm>
          <a:prstGeom prst="rect">
            <a:avLst/>
          </a:prstGeom>
        </p:spPr>
      </p:pic>
      <p:sp>
        <p:nvSpPr>
          <p:cNvPr id="11" name="Content Placeholder 9"/>
          <p:cNvSpPr txBox="1">
            <a:spLocks/>
          </p:cNvSpPr>
          <p:nvPr/>
        </p:nvSpPr>
        <p:spPr>
          <a:xfrm>
            <a:off x="256901" y="5006979"/>
            <a:ext cx="7543801" cy="470746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 smtClean="0"/>
              <a:t>Package ‘combines’ </a:t>
            </a:r>
            <a:r>
              <a:rPr lang="en-US" sz="3200" dirty="0" smtClean="0"/>
              <a:t>them into an animation</a:t>
            </a:r>
            <a:endParaRPr lang="en-US" sz="32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751"/>
          <a:stretch/>
        </p:blipFill>
        <p:spPr>
          <a:xfrm>
            <a:off x="5908770" y="2741586"/>
            <a:ext cx="1428206" cy="191457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972595" y="2100077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1</a:t>
            </a:r>
            <a:endParaRPr lang="en-US" sz="24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5565303" y="2542373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201332" y="2843482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749810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4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570" y="136976"/>
            <a:ext cx="8404167" cy="863150"/>
          </a:xfrm>
        </p:spPr>
        <p:txBody>
          <a:bodyPr/>
          <a:lstStyle/>
          <a:p>
            <a:r>
              <a:rPr lang="en-US" dirty="0" smtClean="0"/>
              <a:t>Example Code: Linear Regression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1193" y="1845734"/>
            <a:ext cx="8175567" cy="40233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>
                <a:latin typeface="Courier New" charset="0"/>
                <a:ea typeface="Courier New" charset="0"/>
                <a:cs typeface="Courier New" charset="0"/>
              </a:rPr>
              <a:t>saveGIF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({    </a:t>
            </a:r>
            <a:endParaRPr lang="en-US" dirty="0" smtClean="0">
              <a:latin typeface="Courier New" charset="0"/>
              <a:ea typeface="Courier New" charset="0"/>
              <a:cs typeface="Courier New" charset="0"/>
            </a:endParaRPr>
          </a:p>
          <a:p>
            <a:pPr marL="201168" lvl="1" indent="0">
              <a:buNone/>
            </a:pPr>
            <a:r>
              <a:rPr lang="en-US" dirty="0" err="1">
                <a:latin typeface="Courier New" charset="0"/>
                <a:ea typeface="Courier New" charset="0"/>
                <a:cs typeface="Courier New" charset="0"/>
              </a:rPr>
              <a:t>a</a:t>
            </a:r>
            <a:r>
              <a:rPr lang="en-US" dirty="0" err="1" smtClean="0">
                <a:latin typeface="Courier New" charset="0"/>
                <a:ea typeface="Courier New" charset="0"/>
                <a:cs typeface="Courier New" charset="0"/>
              </a:rPr>
              <a:t>ni.options</a:t>
            </a:r>
            <a:r>
              <a:rPr lang="en-US" dirty="0" smtClean="0">
                <a:latin typeface="Courier New" charset="0"/>
                <a:ea typeface="Courier New" charset="0"/>
                <a:cs typeface="Courier New" charset="0"/>
              </a:rPr>
              <a:t>(interval 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= 0.3, </a:t>
            </a:r>
            <a:r>
              <a:rPr lang="en-US" dirty="0" err="1">
                <a:latin typeface="Courier New" charset="0"/>
                <a:ea typeface="Courier New" charset="0"/>
                <a:cs typeface="Courier New" charset="0"/>
              </a:rPr>
              <a:t>nmax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 </a:t>
            </a:r>
            <a:r>
              <a:rPr lang="en-US" dirty="0" smtClean="0">
                <a:latin typeface="Courier New" charset="0"/>
                <a:ea typeface="Courier New" charset="0"/>
                <a:cs typeface="Courier New" charset="0"/>
              </a:rPr>
              <a:t>= 50)</a:t>
            </a:r>
            <a:br>
              <a:rPr lang="en-US" dirty="0" smtClean="0">
                <a:latin typeface="Courier New" charset="0"/>
                <a:ea typeface="Courier New" charset="0"/>
                <a:cs typeface="Courier New" charset="0"/>
              </a:rPr>
            </a:br>
            <a:r>
              <a:rPr lang="en-US" dirty="0" smtClean="0">
                <a:latin typeface="Courier New" charset="0"/>
                <a:ea typeface="Courier New" charset="0"/>
                <a:cs typeface="Courier New" charset="0"/>
              </a:rPr>
              <a:t>par(</a:t>
            </a:r>
            <a:br>
              <a:rPr lang="en-US" dirty="0" smtClean="0">
                <a:latin typeface="Courier New" charset="0"/>
                <a:ea typeface="Courier New" charset="0"/>
                <a:cs typeface="Courier New" charset="0"/>
              </a:rPr>
            </a:br>
            <a:r>
              <a:rPr lang="en-US" dirty="0" smtClean="0">
                <a:latin typeface="Courier New" charset="0"/>
                <a:ea typeface="Courier New" charset="0"/>
                <a:cs typeface="Courier New" charset="0"/>
              </a:rPr>
              <a:t>	mar 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= c(4, 4, 0.5, 0.1), </a:t>
            </a:r>
            <a:r>
              <a:rPr lang="en-US" dirty="0" smtClean="0">
                <a:latin typeface="Courier New" charset="0"/>
                <a:ea typeface="Courier New" charset="0"/>
                <a:cs typeface="Courier New" charset="0"/>
              </a:rPr>
              <a:t/>
            </a:r>
            <a:br>
              <a:rPr lang="en-US" dirty="0" smtClean="0">
                <a:latin typeface="Courier New" charset="0"/>
                <a:ea typeface="Courier New" charset="0"/>
                <a:cs typeface="Courier New" charset="0"/>
              </a:rPr>
            </a:br>
            <a:r>
              <a:rPr lang="en-US" dirty="0" smtClean="0">
                <a:latin typeface="Courier New" charset="0"/>
                <a:ea typeface="Courier New" charset="0"/>
                <a:cs typeface="Courier New" charset="0"/>
              </a:rPr>
              <a:t>	</a:t>
            </a:r>
            <a:r>
              <a:rPr lang="en-US" dirty="0" err="1" smtClean="0">
                <a:latin typeface="Courier New" charset="0"/>
                <a:ea typeface="Courier New" charset="0"/>
                <a:cs typeface="Courier New" charset="0"/>
              </a:rPr>
              <a:t>mgp</a:t>
            </a:r>
            <a:r>
              <a:rPr lang="en-US" dirty="0" smtClean="0">
                <a:latin typeface="Courier New" charset="0"/>
                <a:ea typeface="Courier New" charset="0"/>
                <a:cs typeface="Courier New" charset="0"/>
              </a:rPr>
              <a:t> 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= c(2, 0.5, 0), </a:t>
            </a:r>
            <a:r>
              <a:rPr lang="en-US" dirty="0" smtClean="0">
                <a:latin typeface="Courier New" charset="0"/>
                <a:ea typeface="Courier New" charset="0"/>
                <a:cs typeface="Courier New" charset="0"/>
              </a:rPr>
              <a:t/>
            </a:r>
            <a:br>
              <a:rPr lang="en-US" dirty="0" smtClean="0">
                <a:latin typeface="Courier New" charset="0"/>
                <a:ea typeface="Courier New" charset="0"/>
                <a:cs typeface="Courier New" charset="0"/>
              </a:rPr>
            </a:br>
            <a:r>
              <a:rPr lang="en-US" dirty="0" smtClean="0">
                <a:latin typeface="Courier New" charset="0"/>
                <a:ea typeface="Courier New" charset="0"/>
                <a:cs typeface="Courier New" charset="0"/>
              </a:rPr>
              <a:t>	</a:t>
            </a:r>
            <a:r>
              <a:rPr lang="en-US" dirty="0" err="1" smtClean="0">
                <a:latin typeface="Courier New" charset="0"/>
                <a:ea typeface="Courier New" charset="0"/>
                <a:cs typeface="Courier New" charset="0"/>
              </a:rPr>
              <a:t>tcl</a:t>
            </a:r>
            <a:r>
              <a:rPr lang="en-US" dirty="0" smtClean="0">
                <a:latin typeface="Courier New" charset="0"/>
                <a:ea typeface="Courier New" charset="0"/>
                <a:cs typeface="Courier New" charset="0"/>
              </a:rPr>
              <a:t> 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= -</a:t>
            </a:r>
            <a:r>
              <a:rPr lang="en-US" dirty="0" smtClean="0">
                <a:latin typeface="Courier New" charset="0"/>
                <a:ea typeface="Courier New" charset="0"/>
                <a:cs typeface="Courier New" charset="0"/>
              </a:rPr>
              <a:t>0.3)</a:t>
            </a:r>
          </a:p>
          <a:p>
            <a:pPr marL="201168" lvl="1" indent="0">
              <a:buNone/>
            </a:pPr>
            <a:r>
              <a:rPr lang="en-US" dirty="0" err="1" smtClean="0">
                <a:latin typeface="Courier New" charset="0"/>
                <a:ea typeface="Courier New" charset="0"/>
                <a:cs typeface="Courier New" charset="0"/>
              </a:rPr>
              <a:t>least.squares</a:t>
            </a:r>
            <a:r>
              <a:rPr lang="en-US" dirty="0" smtClean="0">
                <a:latin typeface="Courier New" charset="0"/>
                <a:ea typeface="Courier New" charset="0"/>
                <a:cs typeface="Courier New" charset="0"/>
              </a:rPr>
              <a:t>()</a:t>
            </a:r>
            <a:br>
              <a:rPr lang="en-US" dirty="0" smtClean="0">
                <a:latin typeface="Courier New" charset="0"/>
                <a:ea typeface="Courier New" charset="0"/>
                <a:cs typeface="Courier New" charset="0"/>
              </a:rPr>
            </a:br>
            <a:r>
              <a:rPr lang="en-US" dirty="0" smtClean="0">
                <a:latin typeface="Courier New" charset="0"/>
                <a:ea typeface="Courier New" charset="0"/>
                <a:cs typeface="Courier New" charset="0"/>
              </a:rPr>
              <a:t>}, 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/>
            </a:r>
            <a:br>
              <a:rPr lang="en-US" dirty="0">
                <a:latin typeface="Courier New" charset="0"/>
                <a:ea typeface="Courier New" charset="0"/>
                <a:cs typeface="Courier New" charset="0"/>
              </a:rPr>
            </a:br>
            <a:r>
              <a:rPr lang="en-US" dirty="0" err="1" smtClean="0">
                <a:latin typeface="Courier New" charset="0"/>
                <a:ea typeface="Courier New" charset="0"/>
                <a:cs typeface="Courier New" charset="0"/>
              </a:rPr>
              <a:t>img.name</a:t>
            </a:r>
            <a:r>
              <a:rPr lang="en-US" dirty="0" smtClean="0">
                <a:latin typeface="Courier New" charset="0"/>
                <a:ea typeface="Courier New" charset="0"/>
                <a:cs typeface="Courier New" charset="0"/>
              </a:rPr>
              <a:t> 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= "</a:t>
            </a:r>
            <a:r>
              <a:rPr lang="en-US" dirty="0" err="1">
                <a:latin typeface="Courier New" charset="0"/>
                <a:ea typeface="Courier New" charset="0"/>
                <a:cs typeface="Courier New" charset="0"/>
              </a:rPr>
              <a:t>least.squares</a:t>
            </a:r>
            <a:r>
              <a:rPr lang="en-US" dirty="0" smtClean="0">
                <a:latin typeface="Courier New" charset="0"/>
                <a:ea typeface="Courier New" charset="0"/>
                <a:cs typeface="Courier New" charset="0"/>
              </a:rPr>
              <a:t>",</a:t>
            </a:r>
            <a:br>
              <a:rPr lang="en-US" dirty="0" smtClean="0">
                <a:latin typeface="Courier New" charset="0"/>
                <a:ea typeface="Courier New" charset="0"/>
                <a:cs typeface="Courier New" charset="0"/>
              </a:rPr>
            </a:br>
            <a:r>
              <a:rPr lang="en-US" dirty="0" err="1" smtClean="0">
                <a:latin typeface="Courier New" charset="0"/>
                <a:ea typeface="Courier New" charset="0"/>
                <a:cs typeface="Courier New" charset="0"/>
              </a:rPr>
              <a:t>htmlfile</a:t>
            </a:r>
            <a:r>
              <a:rPr lang="en-US" dirty="0" smtClean="0">
                <a:latin typeface="Courier New" charset="0"/>
                <a:ea typeface="Courier New" charset="0"/>
                <a:cs typeface="Courier New" charset="0"/>
              </a:rPr>
              <a:t> 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= "</a:t>
            </a:r>
            <a:r>
              <a:rPr lang="en-US" dirty="0" err="1">
                <a:latin typeface="Courier New" charset="0"/>
                <a:ea typeface="Courier New" charset="0"/>
                <a:cs typeface="Courier New" charset="0"/>
              </a:rPr>
              <a:t>least.squares.gif</a:t>
            </a:r>
            <a:r>
              <a:rPr lang="en-US" dirty="0" smtClean="0">
                <a:latin typeface="Courier New" charset="0"/>
                <a:ea typeface="Courier New" charset="0"/>
                <a:cs typeface="Courier New" charset="0"/>
              </a:rPr>
              <a:t>",</a:t>
            </a:r>
            <a:br>
              <a:rPr lang="en-US" dirty="0" smtClean="0">
                <a:latin typeface="Courier New" charset="0"/>
                <a:ea typeface="Courier New" charset="0"/>
                <a:cs typeface="Courier New" charset="0"/>
              </a:rPr>
            </a:br>
            <a:r>
              <a:rPr lang="en-US" dirty="0" err="1" smtClean="0">
                <a:latin typeface="Courier New" charset="0"/>
                <a:ea typeface="Courier New" charset="0"/>
                <a:cs typeface="Courier New" charset="0"/>
              </a:rPr>
              <a:t>ani.height</a:t>
            </a:r>
            <a:r>
              <a:rPr lang="en-US" dirty="0" smtClean="0">
                <a:latin typeface="Courier New" charset="0"/>
                <a:ea typeface="Courier New" charset="0"/>
                <a:cs typeface="Courier New" charset="0"/>
              </a:rPr>
              <a:t> 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= 600, </a:t>
            </a:r>
            <a:r>
              <a:rPr lang="en-US" dirty="0" err="1">
                <a:latin typeface="Courier New" charset="0"/>
                <a:ea typeface="Courier New" charset="0"/>
                <a:cs typeface="Courier New" charset="0"/>
              </a:rPr>
              <a:t>ani.width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 = </a:t>
            </a:r>
            <a:r>
              <a:rPr lang="en-US" dirty="0" smtClean="0">
                <a:latin typeface="Courier New" charset="0"/>
                <a:ea typeface="Courier New" charset="0"/>
                <a:cs typeface="Courier New" charset="0"/>
              </a:rPr>
              <a:t>1000,</a:t>
            </a:r>
            <a:br>
              <a:rPr lang="en-US" dirty="0" smtClean="0">
                <a:latin typeface="Courier New" charset="0"/>
                <a:ea typeface="Courier New" charset="0"/>
                <a:cs typeface="Courier New" charset="0"/>
              </a:rPr>
            </a:br>
            <a:r>
              <a:rPr lang="en-US" dirty="0" smtClean="0">
                <a:latin typeface="Courier New" charset="0"/>
                <a:ea typeface="Courier New" charset="0"/>
                <a:cs typeface="Courier New" charset="0"/>
              </a:rPr>
              <a:t>title 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= "Demonstration of Least Squares</a:t>
            </a:r>
            <a:r>
              <a:rPr lang="en-US" dirty="0" smtClean="0">
                <a:latin typeface="Courier New" charset="0"/>
                <a:ea typeface="Courier New" charset="0"/>
                <a:cs typeface="Courier New" charset="0"/>
              </a:rPr>
              <a:t>")</a:t>
            </a:r>
            <a:endParaRPr lang="en-US" dirty="0">
              <a:latin typeface="Courier New" charset="0"/>
              <a:ea typeface="Courier New" charset="0"/>
              <a:cs typeface="Courier New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449571" y="2408327"/>
            <a:ext cx="34949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Set visual parameters plot </a:t>
            </a:r>
            <a:endParaRPr 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5449571" y="3161799"/>
            <a:ext cx="27706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Run the visualization</a:t>
            </a:r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5449571" y="4224304"/>
            <a:ext cx="34901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Set the output parameters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23704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Example Output</a:t>
            </a:r>
            <a:endParaRPr lang="en-US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363" y="2058053"/>
            <a:ext cx="7858397" cy="4715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3708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ues">
  <a:themeElements>
    <a:clrScheme name="Retrospect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lues" id="{031DF67F-A517-1F40-A9E3-9B99C78E9C4B}" vid="{354BE8AD-0555-AC4A-A89D-86E85505A20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320</TotalTime>
  <Words>156</Words>
  <Application>Microsoft Macintosh PowerPoint</Application>
  <PresentationFormat>On-screen Show (4:3)</PresentationFormat>
  <Paragraphs>37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Calibri</vt:lpstr>
      <vt:lpstr>Calibri Light</vt:lpstr>
      <vt:lpstr>Courier New</vt:lpstr>
      <vt:lpstr>Arial</vt:lpstr>
      <vt:lpstr>Blues</vt:lpstr>
      <vt:lpstr>Animation</vt:lpstr>
      <vt:lpstr>Lead Author: Yihui Xie</vt:lpstr>
      <vt:lpstr>Animation package</vt:lpstr>
      <vt:lpstr>Basic steps…</vt:lpstr>
      <vt:lpstr>Example Code: Linear Regression</vt:lpstr>
      <vt:lpstr>Example Output</vt:lpstr>
    </vt:vector>
  </TitlesOfParts>
  <Company/>
  <LinksUpToDate>false</LinksUpToDate>
  <SharedDoc>false</SharedDoc>
  <HyperlinksChanged>false</HyperlinksChanged>
  <AppVersion>15.0026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Adam M. Wilson</dc:creator>
  <cp:lastModifiedBy>Adam Wilson</cp:lastModifiedBy>
  <cp:revision>25</cp:revision>
  <dcterms:created xsi:type="dcterms:W3CDTF">2016-07-05T19:13:15Z</dcterms:created>
  <dcterms:modified xsi:type="dcterms:W3CDTF">2016-10-03T01:45:42Z</dcterms:modified>
</cp:coreProperties>
</file>