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61" r:id="rId3"/>
    <p:sldId id="262" r:id="rId4"/>
    <p:sldId id="260" r:id="rId5"/>
    <p:sldId id="266" r:id="rId6"/>
    <p:sldId id="263" r:id="rId7"/>
    <p:sldId id="267" r:id="rId8"/>
    <p:sldId id="264" r:id="rId9"/>
    <p:sldId id="265" r:id="rId10"/>
    <p:sldId id="269" r:id="rId11"/>
    <p:sldId id="270" r:id="rId12"/>
    <p:sldId id="271" r:id="rId13"/>
    <p:sldId id="272" r:id="rId14"/>
    <p:sldId id="274" r:id="rId15"/>
    <p:sldId id="273" r:id="rId16"/>
    <p:sldId id="275" r:id="rId17"/>
    <p:sldId id="259"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4674"/>
  </p:normalViewPr>
  <p:slideViewPr>
    <p:cSldViewPr snapToGrid="0" snapToObjects="1">
      <p:cViewPr>
        <p:scale>
          <a:sx n="131" d="100"/>
          <a:sy n="131" d="100"/>
        </p:scale>
        <p:origin x="37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1/6/19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1/6/19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1/6/19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1/6/19</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1/6/19</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1/6/19</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1/6/19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1/6/19</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1/6/19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1/6/19</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1/6/19</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9.tiff"/><Relationship Id="rId3" Type="http://schemas.openxmlformats.org/officeDocument/2006/relationships/image" Target="../media/image34.tiff"/><Relationship Id="rId7" Type="http://schemas.openxmlformats.org/officeDocument/2006/relationships/image" Target="../media/image38.tiff"/><Relationship Id="rId2" Type="http://schemas.openxmlformats.org/officeDocument/2006/relationships/image" Target="../media/image33.tiff"/><Relationship Id="rId1" Type="http://schemas.openxmlformats.org/officeDocument/2006/relationships/slideLayout" Target="../slideLayouts/slideLayout7.xml"/><Relationship Id="rId6" Type="http://schemas.openxmlformats.org/officeDocument/2006/relationships/image" Target="../media/image37.tiff"/><Relationship Id="rId5" Type="http://schemas.openxmlformats.org/officeDocument/2006/relationships/image" Target="../media/image36.tiff"/><Relationship Id="rId4" Type="http://schemas.openxmlformats.org/officeDocument/2006/relationships/image" Target="../media/image35.tiff"/></Relationships>
</file>

<file path=ppt/slides/_rels/slide11.xml.rels><?xml version="1.0" encoding="UTF-8" standalone="yes"?>
<Relationships xmlns="http://schemas.openxmlformats.org/package/2006/relationships"><Relationship Id="rId3" Type="http://schemas.openxmlformats.org/officeDocument/2006/relationships/image" Target="../media/image41.tiff"/><Relationship Id="rId7" Type="http://schemas.openxmlformats.org/officeDocument/2006/relationships/image" Target="../media/image45.tiff"/><Relationship Id="rId2" Type="http://schemas.openxmlformats.org/officeDocument/2006/relationships/image" Target="../media/image40.tiff"/><Relationship Id="rId1" Type="http://schemas.openxmlformats.org/officeDocument/2006/relationships/slideLayout" Target="../slideLayouts/slideLayout7.xml"/><Relationship Id="rId6" Type="http://schemas.openxmlformats.org/officeDocument/2006/relationships/image" Target="../media/image44.tiff"/><Relationship Id="rId5" Type="http://schemas.openxmlformats.org/officeDocument/2006/relationships/image" Target="../media/image43.tiff"/><Relationship Id="rId4" Type="http://schemas.openxmlformats.org/officeDocument/2006/relationships/image" Target="../media/image42.tiff"/></Relationships>
</file>

<file path=ppt/slides/_rels/slide12.xml.rels><?xml version="1.0" encoding="UTF-8" standalone="yes"?>
<Relationships xmlns="http://schemas.openxmlformats.org/package/2006/relationships"><Relationship Id="rId3" Type="http://schemas.openxmlformats.org/officeDocument/2006/relationships/image" Target="../media/image47.tiff"/><Relationship Id="rId7" Type="http://schemas.openxmlformats.org/officeDocument/2006/relationships/image" Target="../media/image51.tiff"/><Relationship Id="rId2" Type="http://schemas.openxmlformats.org/officeDocument/2006/relationships/image" Target="../media/image46.tiff"/><Relationship Id="rId1" Type="http://schemas.openxmlformats.org/officeDocument/2006/relationships/slideLayout" Target="../slideLayouts/slideLayout7.xml"/><Relationship Id="rId6" Type="http://schemas.openxmlformats.org/officeDocument/2006/relationships/image" Target="../media/image50.tiff"/><Relationship Id="rId5" Type="http://schemas.openxmlformats.org/officeDocument/2006/relationships/image" Target="../media/image49.tiff"/><Relationship Id="rId4" Type="http://schemas.openxmlformats.org/officeDocument/2006/relationships/image" Target="../media/image48.tiff"/></Relationships>
</file>

<file path=ppt/slides/_rels/slide13.xml.rels><?xml version="1.0" encoding="UTF-8" standalone="yes"?>
<Relationships xmlns="http://schemas.openxmlformats.org/package/2006/relationships"><Relationship Id="rId3" Type="http://schemas.openxmlformats.org/officeDocument/2006/relationships/image" Target="../media/image53.tiff"/><Relationship Id="rId2" Type="http://schemas.openxmlformats.org/officeDocument/2006/relationships/image" Target="../media/image52.tiff"/><Relationship Id="rId1" Type="http://schemas.openxmlformats.org/officeDocument/2006/relationships/slideLayout" Target="../slideLayouts/slideLayout7.xml"/><Relationship Id="rId5" Type="http://schemas.openxmlformats.org/officeDocument/2006/relationships/image" Target="../media/image55.tiff"/><Relationship Id="rId4" Type="http://schemas.openxmlformats.org/officeDocument/2006/relationships/image" Target="../media/image54.tiff"/></Relationships>
</file>

<file path=ppt/slides/_rels/slide14.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tiff"/><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59.png"/><Relationship Id="rId4" Type="http://schemas.openxmlformats.org/officeDocument/2006/relationships/image" Target="../media/image58.tiff"/></Relationships>
</file>

<file path=ppt/slides/_rels/slide15.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tif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4.tiff"/><Relationship Id="rId2" Type="http://schemas.openxmlformats.org/officeDocument/2006/relationships/image" Target="../media/image63.tif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ocs.python.org/3/glossary.html#term-iterator" TargetMode="External"/><Relationship Id="rId2" Type="http://schemas.openxmlformats.org/officeDocument/2006/relationships/hyperlink" Target="https://docs.python.org/3/library/functions.html#-1,-1,NEXT" TargetMode="External"/><Relationship Id="rId1" Type="http://schemas.openxmlformats.org/officeDocument/2006/relationships/slideLayout" Target="../slideLayouts/slideLayout2.xml"/><Relationship Id="rId4" Type="http://schemas.openxmlformats.org/officeDocument/2006/relationships/hyperlink" Target="https://docs.python.org/3/library/stdtypes.html#iterator.__next__"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7" Type="http://schemas.openxmlformats.org/officeDocument/2006/relationships/image" Target="../media/image7.tiff"/><Relationship Id="rId2" Type="http://schemas.openxmlformats.org/officeDocument/2006/relationships/image" Target="../media/image2.tiff"/><Relationship Id="rId1" Type="http://schemas.openxmlformats.org/officeDocument/2006/relationships/slideLayout" Target="../slideLayouts/slideLayout7.xml"/><Relationship Id="rId6" Type="http://schemas.openxmlformats.org/officeDocument/2006/relationships/image" Target="../media/image6.tiff"/><Relationship Id="rId5" Type="http://schemas.openxmlformats.org/officeDocument/2006/relationships/image" Target="../media/image5.tiff"/><Relationship Id="rId4" Type="http://schemas.openxmlformats.org/officeDocument/2006/relationships/image" Target="../media/image4.tiff"/></Relationships>
</file>

<file path=ppt/slides/_rels/slide6.xml.rels><?xml version="1.0" encoding="UTF-8" standalone="yes"?>
<Relationships xmlns="http://schemas.openxmlformats.org/package/2006/relationships"><Relationship Id="rId8" Type="http://schemas.openxmlformats.org/officeDocument/2006/relationships/image" Target="../media/image14.tiff"/><Relationship Id="rId3" Type="http://schemas.openxmlformats.org/officeDocument/2006/relationships/image" Target="../media/image9.tiff"/><Relationship Id="rId7" Type="http://schemas.openxmlformats.org/officeDocument/2006/relationships/image" Target="../media/image13.tiff"/><Relationship Id="rId2" Type="http://schemas.openxmlformats.org/officeDocument/2006/relationships/image" Target="../media/image8.tiff"/><Relationship Id="rId1" Type="http://schemas.openxmlformats.org/officeDocument/2006/relationships/slideLayout" Target="../slideLayouts/slideLayout7.xml"/><Relationship Id="rId6" Type="http://schemas.openxmlformats.org/officeDocument/2006/relationships/image" Target="../media/image12.tiff"/><Relationship Id="rId5" Type="http://schemas.openxmlformats.org/officeDocument/2006/relationships/image" Target="../media/image11.tiff"/><Relationship Id="rId4" Type="http://schemas.openxmlformats.org/officeDocument/2006/relationships/image" Target="../media/image10.tiff"/></Relationships>
</file>

<file path=ppt/slides/_rels/slide7.xml.rels><?xml version="1.0" encoding="UTF-8" standalone="yes"?>
<Relationships xmlns="http://schemas.openxmlformats.org/package/2006/relationships"><Relationship Id="rId3" Type="http://schemas.openxmlformats.org/officeDocument/2006/relationships/image" Target="../media/image16.tiff"/><Relationship Id="rId7" Type="http://schemas.openxmlformats.org/officeDocument/2006/relationships/image" Target="../media/image20.tiff"/><Relationship Id="rId2" Type="http://schemas.openxmlformats.org/officeDocument/2006/relationships/image" Target="../media/image15.tiff"/><Relationship Id="rId1" Type="http://schemas.openxmlformats.org/officeDocument/2006/relationships/slideLayout" Target="../slideLayouts/slideLayout7.xml"/><Relationship Id="rId6" Type="http://schemas.openxmlformats.org/officeDocument/2006/relationships/image" Target="../media/image19.tiff"/><Relationship Id="rId5" Type="http://schemas.openxmlformats.org/officeDocument/2006/relationships/image" Target="../media/image18.tiff"/><Relationship Id="rId4" Type="http://schemas.openxmlformats.org/officeDocument/2006/relationships/image" Target="../media/image17.tiff"/></Relationships>
</file>

<file path=ppt/slides/_rels/slide8.xml.rels><?xml version="1.0" encoding="UTF-8" standalone="yes"?>
<Relationships xmlns="http://schemas.openxmlformats.org/package/2006/relationships"><Relationship Id="rId3" Type="http://schemas.openxmlformats.org/officeDocument/2006/relationships/image" Target="../media/image22.tiff"/><Relationship Id="rId7" Type="http://schemas.openxmlformats.org/officeDocument/2006/relationships/image" Target="../media/image26.tiff"/><Relationship Id="rId2" Type="http://schemas.openxmlformats.org/officeDocument/2006/relationships/image" Target="../media/image21.tiff"/><Relationship Id="rId1" Type="http://schemas.openxmlformats.org/officeDocument/2006/relationships/slideLayout" Target="../slideLayouts/slideLayout7.xml"/><Relationship Id="rId6" Type="http://schemas.openxmlformats.org/officeDocument/2006/relationships/image" Target="../media/image25.tiff"/><Relationship Id="rId5" Type="http://schemas.openxmlformats.org/officeDocument/2006/relationships/image" Target="../media/image24.tiff"/><Relationship Id="rId4" Type="http://schemas.openxmlformats.org/officeDocument/2006/relationships/image" Target="../media/image23.tiff"/></Relationships>
</file>

<file path=ppt/slides/_rels/slide9.xml.rels><?xml version="1.0" encoding="UTF-8" standalone="yes"?>
<Relationships xmlns="http://schemas.openxmlformats.org/package/2006/relationships"><Relationship Id="rId3" Type="http://schemas.openxmlformats.org/officeDocument/2006/relationships/image" Target="../media/image28.tiff"/><Relationship Id="rId7" Type="http://schemas.openxmlformats.org/officeDocument/2006/relationships/image" Target="../media/image32.tiff"/><Relationship Id="rId2" Type="http://schemas.openxmlformats.org/officeDocument/2006/relationships/image" Target="../media/image27.tiff"/><Relationship Id="rId1" Type="http://schemas.openxmlformats.org/officeDocument/2006/relationships/slideLayout" Target="../slideLayouts/slideLayout7.xml"/><Relationship Id="rId6" Type="http://schemas.openxmlformats.org/officeDocument/2006/relationships/image" Target="../media/image31.tiff"/><Relationship Id="rId5" Type="http://schemas.openxmlformats.org/officeDocument/2006/relationships/image" Target="../media/image30.tiff"/><Relationship Id="rId4" Type="http://schemas.openxmlformats.org/officeDocument/2006/relationships/image" Target="../media/image29.tif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6" name="Rectangle 65">
            <a:extLst>
              <a:ext uri="{FF2B5EF4-FFF2-40B4-BE49-F238E27FC236}">
                <a16:creationId xmlns:a16="http://schemas.microsoft.com/office/drawing/2014/main" id="{3904BE49-D42F-4F46-B6D8-2F3171216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8" name="Group 67">
            <a:extLst>
              <a:ext uri="{FF2B5EF4-FFF2-40B4-BE49-F238E27FC236}">
                <a16:creationId xmlns:a16="http://schemas.microsoft.com/office/drawing/2014/main" id="{D57C06C8-18BE-4336-B9E0-3E15ACC93B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69" name="Freeform 5">
              <a:extLst>
                <a:ext uri="{FF2B5EF4-FFF2-40B4-BE49-F238E27FC236}">
                  <a16:creationId xmlns:a16="http://schemas.microsoft.com/office/drawing/2014/main" id="{C1C39E9B-4917-47D7-B9CB-56480F8876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0" name="Freeform 6">
              <a:extLst>
                <a:ext uri="{FF2B5EF4-FFF2-40B4-BE49-F238E27FC236}">
                  <a16:creationId xmlns:a16="http://schemas.microsoft.com/office/drawing/2014/main" id="{5F7200AE-DDFE-46D2-ABCA-99906B970E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1" name="Freeform 7">
              <a:extLst>
                <a:ext uri="{FF2B5EF4-FFF2-40B4-BE49-F238E27FC236}">
                  <a16:creationId xmlns:a16="http://schemas.microsoft.com/office/drawing/2014/main" id="{CAC40760-2393-4FAE-9A58-F4CDC06716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2" name="Freeform 8">
              <a:extLst>
                <a:ext uri="{FF2B5EF4-FFF2-40B4-BE49-F238E27FC236}">
                  <a16:creationId xmlns:a16="http://schemas.microsoft.com/office/drawing/2014/main" id="{1080422B-1649-4C8E-9459-4214243609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3" name="Freeform 9">
              <a:extLst>
                <a:ext uri="{FF2B5EF4-FFF2-40B4-BE49-F238E27FC236}">
                  <a16:creationId xmlns:a16="http://schemas.microsoft.com/office/drawing/2014/main" id="{0136A7BD-0DB3-401B-A6AB-38BD30D100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4" name="Freeform 10">
              <a:extLst>
                <a:ext uri="{FF2B5EF4-FFF2-40B4-BE49-F238E27FC236}">
                  <a16:creationId xmlns:a16="http://schemas.microsoft.com/office/drawing/2014/main" id="{FD037346-242B-41AF-8CF5-C35284CA24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5" name="Freeform 11">
              <a:extLst>
                <a:ext uri="{FF2B5EF4-FFF2-40B4-BE49-F238E27FC236}">
                  <a16:creationId xmlns:a16="http://schemas.microsoft.com/office/drawing/2014/main" id="{238EBF94-0BBF-4BAE-AE27-729E3AC135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6" name="Freeform 12">
              <a:extLst>
                <a:ext uri="{FF2B5EF4-FFF2-40B4-BE49-F238E27FC236}">
                  <a16:creationId xmlns:a16="http://schemas.microsoft.com/office/drawing/2014/main" id="{3940EFD7-EB1A-47AF-9DC9-7D4FCC6011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7" name="Freeform 13">
              <a:extLst>
                <a:ext uri="{FF2B5EF4-FFF2-40B4-BE49-F238E27FC236}">
                  <a16:creationId xmlns:a16="http://schemas.microsoft.com/office/drawing/2014/main" id="{6BAA7A10-98A8-4931-9BE2-B573EB3767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8" name="Freeform 14">
              <a:extLst>
                <a:ext uri="{FF2B5EF4-FFF2-40B4-BE49-F238E27FC236}">
                  <a16:creationId xmlns:a16="http://schemas.microsoft.com/office/drawing/2014/main" id="{420223F5-34A9-4388-AF7B-38C76242FC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9" name="Freeform 15">
              <a:extLst>
                <a:ext uri="{FF2B5EF4-FFF2-40B4-BE49-F238E27FC236}">
                  <a16:creationId xmlns:a16="http://schemas.microsoft.com/office/drawing/2014/main" id="{3CC9C746-C646-4363-B3D3-349B5C18C3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0" name="Freeform 16">
              <a:extLst>
                <a:ext uri="{FF2B5EF4-FFF2-40B4-BE49-F238E27FC236}">
                  <a16:creationId xmlns:a16="http://schemas.microsoft.com/office/drawing/2014/main" id="{3EAA5BC5-AB13-4C8E-9D9D-05DE777C5F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1" name="Freeform 17">
              <a:extLst>
                <a:ext uri="{FF2B5EF4-FFF2-40B4-BE49-F238E27FC236}">
                  <a16:creationId xmlns:a16="http://schemas.microsoft.com/office/drawing/2014/main" id="{500FC397-0569-4EC4-926A-DDD62AC495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2" name="Freeform 18">
              <a:extLst>
                <a:ext uri="{FF2B5EF4-FFF2-40B4-BE49-F238E27FC236}">
                  <a16:creationId xmlns:a16="http://schemas.microsoft.com/office/drawing/2014/main" id="{284FF041-FE7D-47CD-830F-7FABF41C7C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3" name="Freeform 19">
              <a:extLst>
                <a:ext uri="{FF2B5EF4-FFF2-40B4-BE49-F238E27FC236}">
                  <a16:creationId xmlns:a16="http://schemas.microsoft.com/office/drawing/2014/main" id="{224154F3-CDFE-4FFF-92E4-ECEACF4A66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4" name="Freeform 20">
              <a:extLst>
                <a:ext uri="{FF2B5EF4-FFF2-40B4-BE49-F238E27FC236}">
                  <a16:creationId xmlns:a16="http://schemas.microsoft.com/office/drawing/2014/main" id="{CCE7404D-AA5A-4B82-A875-07F35D7C2D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5" name="Freeform 21">
              <a:extLst>
                <a:ext uri="{FF2B5EF4-FFF2-40B4-BE49-F238E27FC236}">
                  <a16:creationId xmlns:a16="http://schemas.microsoft.com/office/drawing/2014/main" id="{526B6FED-4F20-4070-95B4-FF6F439E1C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6" name="Freeform 22">
              <a:extLst>
                <a:ext uri="{FF2B5EF4-FFF2-40B4-BE49-F238E27FC236}">
                  <a16:creationId xmlns:a16="http://schemas.microsoft.com/office/drawing/2014/main" id="{3A75958D-1716-4B5A-A745-AFA4962FA4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7" name="Freeform 23">
              <a:extLst>
                <a:ext uri="{FF2B5EF4-FFF2-40B4-BE49-F238E27FC236}">
                  <a16:creationId xmlns:a16="http://schemas.microsoft.com/office/drawing/2014/main" id="{531A2051-17DE-4E9D-9EA6-026B97B1A9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89" name="Rectangle 88">
            <a:extLst>
              <a:ext uri="{FF2B5EF4-FFF2-40B4-BE49-F238E27FC236}">
                <a16:creationId xmlns:a16="http://schemas.microsoft.com/office/drawing/2014/main" id="{CE0642A0-80D3-4F37-8249-A07E6F382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80" y="-6706"/>
            <a:ext cx="12194680" cy="4127711"/>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 name="Picture 60">
            <a:extLst>
              <a:ext uri="{FF2B5EF4-FFF2-40B4-BE49-F238E27FC236}">
                <a16:creationId xmlns:a16="http://schemas.microsoft.com/office/drawing/2014/main" id="{D61DBF3F-09D5-324C-B6CB-94DC5FE07478}"/>
              </a:ext>
            </a:extLst>
          </p:cNvPr>
          <p:cNvPicPr>
            <a:picLocks noChangeAspect="1"/>
          </p:cNvPicPr>
          <p:nvPr/>
        </p:nvPicPr>
        <p:blipFill>
          <a:blip r:embed="rId2"/>
          <a:stretch>
            <a:fillRect/>
          </a:stretch>
        </p:blipFill>
        <p:spPr>
          <a:xfrm>
            <a:off x="4352383" y="321731"/>
            <a:ext cx="3486173" cy="3477458"/>
          </a:xfrm>
          <a:prstGeom prst="rect">
            <a:avLst/>
          </a:prstGeom>
          <a:ln w="12700">
            <a:noFill/>
          </a:ln>
        </p:spPr>
      </p:pic>
      <p:grpSp>
        <p:nvGrpSpPr>
          <p:cNvPr id="91" name="Group 90">
            <a:extLst>
              <a:ext uri="{FF2B5EF4-FFF2-40B4-BE49-F238E27FC236}">
                <a16:creationId xmlns:a16="http://schemas.microsoft.com/office/drawing/2014/main" id="{FA760135-24A9-40C9-B45F-2EB5B6420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206292"/>
            <a:ext cx="12192755" cy="1771275"/>
            <a:chOff x="1" y="3893141"/>
            <a:chExt cx="12192755" cy="1771275"/>
          </a:xfrm>
        </p:grpSpPr>
        <p:sp>
          <p:nvSpPr>
            <p:cNvPr id="92" name="Isosceles Triangle 39">
              <a:extLst>
                <a:ext uri="{FF2B5EF4-FFF2-40B4-BE49-F238E27FC236}">
                  <a16:creationId xmlns:a16="http://schemas.microsoft.com/office/drawing/2014/main" id="{20E3CEE0-0CB3-421F-99FC-4585E624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4346BB80-2556-4779-9642-5706CAA33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3893141"/>
              <a:ext cx="12192755"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EFDD10B-83A4-414A-9A8F-DCC904A8115F}"/>
              </a:ext>
            </a:extLst>
          </p:cNvPr>
          <p:cNvSpPr>
            <a:spLocks noGrp="1"/>
          </p:cNvSpPr>
          <p:nvPr>
            <p:ph type="ctrTitle"/>
          </p:nvPr>
        </p:nvSpPr>
        <p:spPr>
          <a:xfrm>
            <a:off x="1683982" y="4293388"/>
            <a:ext cx="8833655" cy="727748"/>
          </a:xfrm>
        </p:spPr>
        <p:txBody>
          <a:bodyPr>
            <a:normAutofit/>
          </a:bodyPr>
          <a:lstStyle/>
          <a:p>
            <a:r>
              <a:rPr lang="en-US" sz="3700" dirty="0"/>
              <a:t>Python – </a:t>
            </a:r>
            <a:r>
              <a:rPr lang="en-US" sz="3700" b="1" i="1" dirty="0"/>
              <a:t> Iterators</a:t>
            </a:r>
            <a:endParaRPr lang="en-US" sz="3700" dirty="0"/>
          </a:p>
        </p:txBody>
      </p:sp>
      <p:sp>
        <p:nvSpPr>
          <p:cNvPr id="3" name="Subtitle 2">
            <a:extLst>
              <a:ext uri="{FF2B5EF4-FFF2-40B4-BE49-F238E27FC236}">
                <a16:creationId xmlns:a16="http://schemas.microsoft.com/office/drawing/2014/main" id="{966A6418-9885-1144-A3A8-69BD426F662C}"/>
              </a:ext>
            </a:extLst>
          </p:cNvPr>
          <p:cNvSpPr>
            <a:spLocks noGrp="1"/>
          </p:cNvSpPr>
          <p:nvPr>
            <p:ph type="subTitle" idx="1"/>
          </p:nvPr>
        </p:nvSpPr>
        <p:spPr>
          <a:xfrm>
            <a:off x="1683983" y="5021137"/>
            <a:ext cx="8833654" cy="522636"/>
          </a:xfrm>
        </p:spPr>
        <p:txBody>
          <a:bodyPr>
            <a:normAutofit/>
          </a:bodyPr>
          <a:lstStyle/>
          <a:p>
            <a:r>
              <a:rPr lang="en-US" sz="1600" dirty="0"/>
              <a:t>From the Python Made Easy Series- based on Python 3.7</a:t>
            </a:r>
          </a:p>
          <a:p>
            <a:endParaRPr lang="en-US" sz="1600" dirty="0"/>
          </a:p>
        </p:txBody>
      </p:sp>
    </p:spTree>
    <p:extLst>
      <p:ext uri="{BB962C8B-B14F-4D97-AF65-F5344CB8AC3E}">
        <p14:creationId xmlns:p14="http://schemas.microsoft.com/office/powerpoint/2010/main" val="3861444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331DCF9-1DB9-4442-AD17-98D81704B2FC}"/>
              </a:ext>
            </a:extLst>
          </p:cNvPr>
          <p:cNvPicPr>
            <a:picLocks noChangeAspect="1"/>
          </p:cNvPicPr>
          <p:nvPr/>
        </p:nvPicPr>
        <p:blipFill>
          <a:blip r:embed="rId2"/>
          <a:stretch>
            <a:fillRect/>
          </a:stretch>
        </p:blipFill>
        <p:spPr>
          <a:xfrm>
            <a:off x="7510171" y="1535628"/>
            <a:ext cx="2775938" cy="2287862"/>
          </a:xfrm>
          <a:prstGeom prst="rect">
            <a:avLst/>
          </a:prstGeom>
          <a:ln>
            <a:solidFill>
              <a:schemeClr val="tx1"/>
            </a:solidFill>
          </a:ln>
        </p:spPr>
      </p:pic>
      <p:pic>
        <p:nvPicPr>
          <p:cNvPr id="4" name="Picture 3">
            <a:extLst>
              <a:ext uri="{FF2B5EF4-FFF2-40B4-BE49-F238E27FC236}">
                <a16:creationId xmlns:a16="http://schemas.microsoft.com/office/drawing/2014/main" id="{FFCA5FBB-24FA-1F40-8DCC-F72675187740}"/>
              </a:ext>
            </a:extLst>
          </p:cNvPr>
          <p:cNvPicPr>
            <a:picLocks noChangeAspect="1"/>
          </p:cNvPicPr>
          <p:nvPr/>
        </p:nvPicPr>
        <p:blipFill>
          <a:blip r:embed="rId3"/>
          <a:stretch>
            <a:fillRect/>
          </a:stretch>
        </p:blipFill>
        <p:spPr>
          <a:xfrm>
            <a:off x="4281265" y="1603271"/>
            <a:ext cx="2654300" cy="1498600"/>
          </a:xfrm>
          <a:prstGeom prst="rect">
            <a:avLst/>
          </a:prstGeom>
          <a:ln>
            <a:solidFill>
              <a:schemeClr val="tx1"/>
            </a:solidFill>
          </a:ln>
        </p:spPr>
      </p:pic>
      <p:pic>
        <p:nvPicPr>
          <p:cNvPr id="2" name="Picture 1">
            <a:extLst>
              <a:ext uri="{FF2B5EF4-FFF2-40B4-BE49-F238E27FC236}">
                <a16:creationId xmlns:a16="http://schemas.microsoft.com/office/drawing/2014/main" id="{D4157343-F614-7D46-BB08-0ABC11E7CF6C}"/>
              </a:ext>
            </a:extLst>
          </p:cNvPr>
          <p:cNvPicPr>
            <a:picLocks noChangeAspect="1"/>
          </p:cNvPicPr>
          <p:nvPr/>
        </p:nvPicPr>
        <p:blipFill>
          <a:blip r:embed="rId4"/>
          <a:stretch>
            <a:fillRect/>
          </a:stretch>
        </p:blipFill>
        <p:spPr>
          <a:xfrm>
            <a:off x="322501" y="1566559"/>
            <a:ext cx="2419347" cy="1418238"/>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426258" y="379510"/>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94131" y="669916"/>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18" name="TextBox 17">
            <a:extLst>
              <a:ext uri="{FF2B5EF4-FFF2-40B4-BE49-F238E27FC236}">
                <a16:creationId xmlns:a16="http://schemas.microsoft.com/office/drawing/2014/main" id="{4057469B-2A10-F74E-971D-F43A29E3150E}"/>
              </a:ext>
            </a:extLst>
          </p:cNvPr>
          <p:cNvSpPr txBox="1"/>
          <p:nvPr/>
        </p:nvSpPr>
        <p:spPr>
          <a:xfrm>
            <a:off x="0" y="3212414"/>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19" name="Oval 18">
            <a:extLst>
              <a:ext uri="{FF2B5EF4-FFF2-40B4-BE49-F238E27FC236}">
                <a16:creationId xmlns:a16="http://schemas.microsoft.com/office/drawing/2014/main" id="{8AE5BA9E-06B0-504B-92CD-4842D2DF4742}"/>
              </a:ext>
            </a:extLst>
          </p:cNvPr>
          <p:cNvSpPr/>
          <p:nvPr/>
        </p:nvSpPr>
        <p:spPr>
          <a:xfrm>
            <a:off x="1056591" y="2370826"/>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Oval 19">
            <a:extLst>
              <a:ext uri="{FF2B5EF4-FFF2-40B4-BE49-F238E27FC236}">
                <a16:creationId xmlns:a16="http://schemas.microsoft.com/office/drawing/2014/main" id="{5C8B6C73-653A-F941-AEE8-3120F0E5B672}"/>
              </a:ext>
            </a:extLst>
          </p:cNvPr>
          <p:cNvSpPr/>
          <p:nvPr/>
        </p:nvSpPr>
        <p:spPr>
          <a:xfrm>
            <a:off x="181451" y="4359134"/>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1" name="TextBox 20">
            <a:extLst>
              <a:ext uri="{FF2B5EF4-FFF2-40B4-BE49-F238E27FC236}">
                <a16:creationId xmlns:a16="http://schemas.microsoft.com/office/drawing/2014/main" id="{D46705C5-6D7B-FD4F-8EA0-D1BAC255AAD2}"/>
              </a:ext>
            </a:extLst>
          </p:cNvPr>
          <p:cNvSpPr txBox="1"/>
          <p:nvPr/>
        </p:nvSpPr>
        <p:spPr>
          <a:xfrm>
            <a:off x="303512" y="4309974"/>
            <a:ext cx="3440751" cy="830997"/>
          </a:xfrm>
          <a:prstGeom prst="rect">
            <a:avLst/>
          </a:prstGeom>
          <a:noFill/>
        </p:spPr>
        <p:txBody>
          <a:bodyPr wrap="square" rtlCol="0">
            <a:spAutoFit/>
          </a:bodyPr>
          <a:lstStyle/>
          <a:p>
            <a:r>
              <a:rPr lang="en-US" sz="1200" dirty="0">
                <a:solidFill>
                  <a:srgbClr val="0432FF"/>
                </a:solidFill>
              </a:rPr>
              <a:t>chain() </a:t>
            </a:r>
            <a:r>
              <a:rPr lang="en-US" sz="1200" dirty="0"/>
              <a:t>takes multiple </a:t>
            </a:r>
            <a:r>
              <a:rPr lang="en-US" sz="1200" dirty="0" err="1"/>
              <a:t>iterables</a:t>
            </a:r>
            <a:r>
              <a:rPr lang="en-US" sz="1200" dirty="0"/>
              <a:t> and returns each element of each </a:t>
            </a:r>
            <a:r>
              <a:rPr lang="en-US" sz="1200" dirty="0" err="1"/>
              <a:t>iterable</a:t>
            </a:r>
            <a:r>
              <a:rPr lang="en-US" sz="1200" dirty="0"/>
              <a:t> in order of how the </a:t>
            </a:r>
            <a:r>
              <a:rPr lang="en-US" sz="1200" dirty="0" err="1"/>
              <a:t>iterables</a:t>
            </a:r>
            <a:r>
              <a:rPr lang="en-US" sz="1200" dirty="0"/>
              <a:t> where supplied to the chai() method</a:t>
            </a:r>
          </a:p>
        </p:txBody>
      </p:sp>
      <p:sp>
        <p:nvSpPr>
          <p:cNvPr id="29" name="TextBox 28">
            <a:extLst>
              <a:ext uri="{FF2B5EF4-FFF2-40B4-BE49-F238E27FC236}">
                <a16:creationId xmlns:a16="http://schemas.microsoft.com/office/drawing/2014/main" id="{E2B08792-1778-7142-871E-A27B99CEE5E7}"/>
              </a:ext>
            </a:extLst>
          </p:cNvPr>
          <p:cNvSpPr txBox="1"/>
          <p:nvPr/>
        </p:nvSpPr>
        <p:spPr>
          <a:xfrm>
            <a:off x="495169" y="1095477"/>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chain()</a:t>
            </a:r>
          </a:p>
        </p:txBody>
      </p:sp>
      <p:sp>
        <p:nvSpPr>
          <p:cNvPr id="30" name="TextBox 29">
            <a:extLst>
              <a:ext uri="{FF2B5EF4-FFF2-40B4-BE49-F238E27FC236}">
                <a16:creationId xmlns:a16="http://schemas.microsoft.com/office/drawing/2014/main" id="{1AF623B0-DEE9-8A4E-8A00-FE1ACF0A597E}"/>
              </a:ext>
            </a:extLst>
          </p:cNvPr>
          <p:cNvSpPr txBox="1"/>
          <p:nvPr/>
        </p:nvSpPr>
        <p:spPr>
          <a:xfrm>
            <a:off x="4655900" y="1111971"/>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islice</a:t>
            </a:r>
            <a:r>
              <a:rPr lang="en-US" sz="1400" u="sng" dirty="0">
                <a:latin typeface="Arial" panose="020B0604020202020204" pitchFamily="34" charset="0"/>
                <a:cs typeface="Arial" panose="020B0604020202020204" pitchFamily="34" charset="0"/>
              </a:rPr>
              <a:t>()</a:t>
            </a:r>
          </a:p>
        </p:txBody>
      </p:sp>
      <p:sp>
        <p:nvSpPr>
          <p:cNvPr id="31" name="TextBox 30">
            <a:extLst>
              <a:ext uri="{FF2B5EF4-FFF2-40B4-BE49-F238E27FC236}">
                <a16:creationId xmlns:a16="http://schemas.microsoft.com/office/drawing/2014/main" id="{177AD62E-64EA-B54D-BFFA-58AE20950D3D}"/>
              </a:ext>
            </a:extLst>
          </p:cNvPr>
          <p:cNvSpPr txBox="1"/>
          <p:nvPr/>
        </p:nvSpPr>
        <p:spPr>
          <a:xfrm>
            <a:off x="4537002" y="3234010"/>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33" name="Oval 32">
            <a:extLst>
              <a:ext uri="{FF2B5EF4-FFF2-40B4-BE49-F238E27FC236}">
                <a16:creationId xmlns:a16="http://schemas.microsoft.com/office/drawing/2014/main" id="{DAFBC066-1DE0-1349-B51C-64270A6A8C69}"/>
              </a:ext>
            </a:extLst>
          </p:cNvPr>
          <p:cNvSpPr/>
          <p:nvPr/>
        </p:nvSpPr>
        <p:spPr>
          <a:xfrm>
            <a:off x="5235095" y="2700559"/>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4" name="Oval 33">
            <a:extLst>
              <a:ext uri="{FF2B5EF4-FFF2-40B4-BE49-F238E27FC236}">
                <a16:creationId xmlns:a16="http://schemas.microsoft.com/office/drawing/2014/main" id="{90181E1A-DD04-FD42-BDB6-DBB82CB08827}"/>
              </a:ext>
            </a:extLst>
          </p:cNvPr>
          <p:cNvSpPr/>
          <p:nvPr/>
        </p:nvSpPr>
        <p:spPr>
          <a:xfrm>
            <a:off x="3958622" y="4547703"/>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5" name="TextBox 34">
            <a:extLst>
              <a:ext uri="{FF2B5EF4-FFF2-40B4-BE49-F238E27FC236}">
                <a16:creationId xmlns:a16="http://schemas.microsoft.com/office/drawing/2014/main" id="{4E53FA58-C6E3-8343-82C9-F296AAB05915}"/>
              </a:ext>
            </a:extLst>
          </p:cNvPr>
          <p:cNvSpPr txBox="1"/>
          <p:nvPr/>
        </p:nvSpPr>
        <p:spPr>
          <a:xfrm>
            <a:off x="4149672" y="4505429"/>
            <a:ext cx="3360499" cy="830997"/>
          </a:xfrm>
          <a:prstGeom prst="rect">
            <a:avLst/>
          </a:prstGeom>
          <a:noFill/>
        </p:spPr>
        <p:txBody>
          <a:bodyPr wrap="square" rtlCol="0">
            <a:spAutoFit/>
          </a:bodyPr>
          <a:lstStyle/>
          <a:p>
            <a:r>
              <a:rPr lang="en-US" sz="1200" dirty="0" err="1">
                <a:solidFill>
                  <a:srgbClr val="0432FF"/>
                </a:solidFill>
              </a:rPr>
              <a:t>islice</a:t>
            </a:r>
            <a:r>
              <a:rPr lang="en-US" sz="1200" dirty="0">
                <a:solidFill>
                  <a:srgbClr val="0432FF"/>
                </a:solidFill>
              </a:rPr>
              <a:t>() </a:t>
            </a:r>
            <a:r>
              <a:rPr lang="en-US" sz="1200" dirty="0"/>
              <a:t>takes an </a:t>
            </a:r>
            <a:r>
              <a:rPr lang="en-US" sz="1200" dirty="0" err="1"/>
              <a:t>iteratable</a:t>
            </a:r>
            <a:r>
              <a:rPr lang="en-US" sz="1200" dirty="0"/>
              <a:t> as its first argument.  Then it takes the usual slicing </a:t>
            </a:r>
            <a:r>
              <a:rPr lang="en-US" sz="1200" i="1" dirty="0">
                <a:solidFill>
                  <a:srgbClr val="0432FF"/>
                </a:solidFill>
              </a:rPr>
              <a:t>start, stop and step</a:t>
            </a:r>
            <a:r>
              <a:rPr lang="en-US" sz="1200" dirty="0"/>
              <a:t>. Can not use negative numbers</a:t>
            </a:r>
          </a:p>
        </p:txBody>
      </p:sp>
      <p:cxnSp>
        <p:nvCxnSpPr>
          <p:cNvPr id="38" name="Straight Connector 37">
            <a:extLst>
              <a:ext uri="{FF2B5EF4-FFF2-40B4-BE49-F238E27FC236}">
                <a16:creationId xmlns:a16="http://schemas.microsoft.com/office/drawing/2014/main" id="{AE002CF3-3888-D746-8727-10430B6AD5B8}"/>
              </a:ext>
            </a:extLst>
          </p:cNvPr>
          <p:cNvCxnSpPr/>
          <p:nvPr/>
        </p:nvCxnSpPr>
        <p:spPr>
          <a:xfrm>
            <a:off x="3852151" y="946915"/>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71CFD16-3A4A-B74D-B292-A3C204DDAA82}"/>
              </a:ext>
            </a:extLst>
          </p:cNvPr>
          <p:cNvCxnSpPr/>
          <p:nvPr/>
        </p:nvCxnSpPr>
        <p:spPr>
          <a:xfrm>
            <a:off x="7311955" y="991546"/>
            <a:ext cx="0" cy="5856051"/>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9EA77DA-1F92-5F4E-87C5-685A8FB38162}"/>
              </a:ext>
            </a:extLst>
          </p:cNvPr>
          <p:cNvSpPr txBox="1"/>
          <p:nvPr/>
        </p:nvSpPr>
        <p:spPr>
          <a:xfrm>
            <a:off x="8871618" y="1032236"/>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tee()</a:t>
            </a:r>
          </a:p>
        </p:txBody>
      </p:sp>
      <p:sp>
        <p:nvSpPr>
          <p:cNvPr id="43" name="TextBox 42">
            <a:extLst>
              <a:ext uri="{FF2B5EF4-FFF2-40B4-BE49-F238E27FC236}">
                <a16:creationId xmlns:a16="http://schemas.microsoft.com/office/drawing/2014/main" id="{15BF21AD-C0DF-8046-B8F1-4D692CCED928}"/>
              </a:ext>
            </a:extLst>
          </p:cNvPr>
          <p:cNvSpPr txBox="1"/>
          <p:nvPr/>
        </p:nvSpPr>
        <p:spPr>
          <a:xfrm>
            <a:off x="10263285" y="1458982"/>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5" name="Oval 44">
            <a:extLst>
              <a:ext uri="{FF2B5EF4-FFF2-40B4-BE49-F238E27FC236}">
                <a16:creationId xmlns:a16="http://schemas.microsoft.com/office/drawing/2014/main" id="{7D1C2057-E000-9B43-B5CC-18310D606035}"/>
              </a:ext>
            </a:extLst>
          </p:cNvPr>
          <p:cNvSpPr/>
          <p:nvPr/>
        </p:nvSpPr>
        <p:spPr>
          <a:xfrm>
            <a:off x="8646570" y="238890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6" name="Oval 45">
            <a:extLst>
              <a:ext uri="{FF2B5EF4-FFF2-40B4-BE49-F238E27FC236}">
                <a16:creationId xmlns:a16="http://schemas.microsoft.com/office/drawing/2014/main" id="{113779E0-F300-B14C-9FEC-3807FE3CE221}"/>
              </a:ext>
            </a:extLst>
          </p:cNvPr>
          <p:cNvSpPr/>
          <p:nvPr/>
        </p:nvSpPr>
        <p:spPr>
          <a:xfrm>
            <a:off x="7459826" y="4309974"/>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8" name="TextBox 47">
            <a:extLst>
              <a:ext uri="{FF2B5EF4-FFF2-40B4-BE49-F238E27FC236}">
                <a16:creationId xmlns:a16="http://schemas.microsoft.com/office/drawing/2014/main" id="{161B4A19-ECA8-F645-B476-576BBE4728F6}"/>
              </a:ext>
            </a:extLst>
          </p:cNvPr>
          <p:cNvSpPr txBox="1"/>
          <p:nvPr/>
        </p:nvSpPr>
        <p:spPr>
          <a:xfrm>
            <a:off x="7650876" y="4228429"/>
            <a:ext cx="3791602" cy="461665"/>
          </a:xfrm>
          <a:prstGeom prst="rect">
            <a:avLst/>
          </a:prstGeom>
          <a:noFill/>
        </p:spPr>
        <p:txBody>
          <a:bodyPr wrap="square" rtlCol="0">
            <a:spAutoFit/>
          </a:bodyPr>
          <a:lstStyle/>
          <a:p>
            <a:r>
              <a:rPr lang="en-US" sz="1200" dirty="0">
                <a:solidFill>
                  <a:srgbClr val="0432FF"/>
                </a:solidFill>
              </a:rPr>
              <a:t>tee() </a:t>
            </a:r>
            <a:r>
              <a:rPr lang="en-US" sz="1200" dirty="0"/>
              <a:t>returns several independent iterators (defaults to 2) based on a single original input</a:t>
            </a:r>
          </a:p>
        </p:txBody>
      </p:sp>
      <p:pic>
        <p:nvPicPr>
          <p:cNvPr id="3" name="Picture 2">
            <a:extLst>
              <a:ext uri="{FF2B5EF4-FFF2-40B4-BE49-F238E27FC236}">
                <a16:creationId xmlns:a16="http://schemas.microsoft.com/office/drawing/2014/main" id="{85CD0A4E-B786-F243-B611-69BB0C9F1F55}"/>
              </a:ext>
            </a:extLst>
          </p:cNvPr>
          <p:cNvPicPr>
            <a:picLocks noChangeAspect="1"/>
          </p:cNvPicPr>
          <p:nvPr/>
        </p:nvPicPr>
        <p:blipFill>
          <a:blip r:embed="rId5"/>
          <a:stretch>
            <a:fillRect/>
          </a:stretch>
        </p:blipFill>
        <p:spPr>
          <a:xfrm>
            <a:off x="372141" y="3678272"/>
            <a:ext cx="1651000" cy="482600"/>
          </a:xfrm>
          <a:prstGeom prst="rect">
            <a:avLst/>
          </a:prstGeom>
          <a:ln>
            <a:solidFill>
              <a:schemeClr val="tx1"/>
            </a:solidFill>
          </a:ln>
        </p:spPr>
      </p:pic>
      <p:pic>
        <p:nvPicPr>
          <p:cNvPr id="5" name="Picture 4">
            <a:extLst>
              <a:ext uri="{FF2B5EF4-FFF2-40B4-BE49-F238E27FC236}">
                <a16:creationId xmlns:a16="http://schemas.microsoft.com/office/drawing/2014/main" id="{ABC27B62-B8E4-B844-966C-24EF3170A995}"/>
              </a:ext>
            </a:extLst>
          </p:cNvPr>
          <p:cNvPicPr>
            <a:picLocks noChangeAspect="1"/>
          </p:cNvPicPr>
          <p:nvPr/>
        </p:nvPicPr>
        <p:blipFill>
          <a:blip r:embed="rId6"/>
          <a:stretch>
            <a:fillRect/>
          </a:stretch>
        </p:blipFill>
        <p:spPr>
          <a:xfrm>
            <a:off x="4688729" y="3574591"/>
            <a:ext cx="603659" cy="727942"/>
          </a:xfrm>
          <a:prstGeom prst="rect">
            <a:avLst/>
          </a:prstGeom>
          <a:ln>
            <a:solidFill>
              <a:schemeClr val="tx1"/>
            </a:solidFill>
          </a:ln>
        </p:spPr>
      </p:pic>
      <p:pic>
        <p:nvPicPr>
          <p:cNvPr id="11" name="Picture 10">
            <a:extLst>
              <a:ext uri="{FF2B5EF4-FFF2-40B4-BE49-F238E27FC236}">
                <a16:creationId xmlns:a16="http://schemas.microsoft.com/office/drawing/2014/main" id="{8D4C1456-516B-BA47-98D5-8CF128E2C24A}"/>
              </a:ext>
            </a:extLst>
          </p:cNvPr>
          <p:cNvPicPr>
            <a:picLocks noChangeAspect="1"/>
          </p:cNvPicPr>
          <p:nvPr/>
        </p:nvPicPr>
        <p:blipFill>
          <a:blip r:embed="rId7"/>
          <a:stretch>
            <a:fillRect/>
          </a:stretch>
        </p:blipFill>
        <p:spPr>
          <a:xfrm>
            <a:off x="10484324" y="1839617"/>
            <a:ext cx="1399636" cy="994224"/>
          </a:xfrm>
          <a:prstGeom prst="rect">
            <a:avLst/>
          </a:prstGeom>
          <a:ln>
            <a:solidFill>
              <a:schemeClr val="tx1"/>
            </a:solidFill>
          </a:ln>
        </p:spPr>
      </p:pic>
      <p:pic>
        <p:nvPicPr>
          <p:cNvPr id="12" name="Picture 11">
            <a:extLst>
              <a:ext uri="{FF2B5EF4-FFF2-40B4-BE49-F238E27FC236}">
                <a16:creationId xmlns:a16="http://schemas.microsoft.com/office/drawing/2014/main" id="{E0485037-BFB3-4F4C-BC3B-F8C844FBB143}"/>
              </a:ext>
            </a:extLst>
          </p:cNvPr>
          <p:cNvPicPr>
            <a:picLocks noChangeAspect="1"/>
          </p:cNvPicPr>
          <p:nvPr/>
        </p:nvPicPr>
        <p:blipFill>
          <a:blip r:embed="rId8"/>
          <a:stretch>
            <a:fillRect/>
          </a:stretch>
        </p:blipFill>
        <p:spPr>
          <a:xfrm>
            <a:off x="10504692" y="3054885"/>
            <a:ext cx="1358900" cy="952500"/>
          </a:xfrm>
          <a:prstGeom prst="rect">
            <a:avLst/>
          </a:prstGeom>
          <a:ln>
            <a:solidFill>
              <a:schemeClr val="tx1"/>
            </a:solidFill>
          </a:ln>
        </p:spPr>
      </p:pic>
      <p:sp>
        <p:nvSpPr>
          <p:cNvPr id="47" name="Oval 46">
            <a:extLst>
              <a:ext uri="{FF2B5EF4-FFF2-40B4-BE49-F238E27FC236}">
                <a16:creationId xmlns:a16="http://schemas.microsoft.com/office/drawing/2014/main" id="{33A0E482-4B4F-D940-AAC9-3C7C7B42C2D3}"/>
              </a:ext>
            </a:extLst>
          </p:cNvPr>
          <p:cNvSpPr/>
          <p:nvPr/>
        </p:nvSpPr>
        <p:spPr>
          <a:xfrm>
            <a:off x="7459148" y="4724664"/>
            <a:ext cx="141050" cy="14239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49" name="Oval 48">
            <a:extLst>
              <a:ext uri="{FF2B5EF4-FFF2-40B4-BE49-F238E27FC236}">
                <a16:creationId xmlns:a16="http://schemas.microsoft.com/office/drawing/2014/main" id="{1781DD11-2D62-B841-9D54-0F2403343926}"/>
              </a:ext>
            </a:extLst>
          </p:cNvPr>
          <p:cNvSpPr/>
          <p:nvPr/>
        </p:nvSpPr>
        <p:spPr>
          <a:xfrm>
            <a:off x="7673184" y="2352571"/>
            <a:ext cx="141050" cy="14239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50" name="Oval 49">
            <a:extLst>
              <a:ext uri="{FF2B5EF4-FFF2-40B4-BE49-F238E27FC236}">
                <a16:creationId xmlns:a16="http://schemas.microsoft.com/office/drawing/2014/main" id="{7FE15E9A-5E67-174A-8CA3-19AE5B2FBD64}"/>
              </a:ext>
            </a:extLst>
          </p:cNvPr>
          <p:cNvSpPr/>
          <p:nvPr/>
        </p:nvSpPr>
        <p:spPr>
          <a:xfrm>
            <a:off x="8678497" y="2641992"/>
            <a:ext cx="141050" cy="14239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51" name="Oval 50">
            <a:extLst>
              <a:ext uri="{FF2B5EF4-FFF2-40B4-BE49-F238E27FC236}">
                <a16:creationId xmlns:a16="http://schemas.microsoft.com/office/drawing/2014/main" id="{7E71DFEB-79C7-9B42-87FD-902409CF17DA}"/>
              </a:ext>
            </a:extLst>
          </p:cNvPr>
          <p:cNvSpPr/>
          <p:nvPr/>
        </p:nvSpPr>
        <p:spPr>
          <a:xfrm>
            <a:off x="10363642" y="1761694"/>
            <a:ext cx="141050" cy="14239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52" name="TextBox 51">
            <a:extLst>
              <a:ext uri="{FF2B5EF4-FFF2-40B4-BE49-F238E27FC236}">
                <a16:creationId xmlns:a16="http://schemas.microsoft.com/office/drawing/2014/main" id="{8CC574BF-CED9-0041-B20D-A39526CCD0BD}"/>
              </a:ext>
            </a:extLst>
          </p:cNvPr>
          <p:cNvSpPr txBox="1"/>
          <p:nvPr/>
        </p:nvSpPr>
        <p:spPr>
          <a:xfrm>
            <a:off x="7664250" y="4690515"/>
            <a:ext cx="3791602" cy="276999"/>
          </a:xfrm>
          <a:prstGeom prst="rect">
            <a:avLst/>
          </a:prstGeom>
          <a:noFill/>
        </p:spPr>
        <p:txBody>
          <a:bodyPr wrap="square" rtlCol="0">
            <a:spAutoFit/>
          </a:bodyPr>
          <a:lstStyle/>
          <a:p>
            <a:r>
              <a:rPr lang="en-US" sz="1200" dirty="0"/>
              <a:t>I sent one of the iterators to the screen output</a:t>
            </a:r>
          </a:p>
        </p:txBody>
      </p:sp>
      <p:sp>
        <p:nvSpPr>
          <p:cNvPr id="53" name="Oval 52">
            <a:extLst>
              <a:ext uri="{FF2B5EF4-FFF2-40B4-BE49-F238E27FC236}">
                <a16:creationId xmlns:a16="http://schemas.microsoft.com/office/drawing/2014/main" id="{9BF743A6-3033-F946-BCC5-3A1A075E2634}"/>
              </a:ext>
            </a:extLst>
          </p:cNvPr>
          <p:cNvSpPr/>
          <p:nvPr/>
        </p:nvSpPr>
        <p:spPr>
          <a:xfrm>
            <a:off x="7477009" y="5086290"/>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54" name="Oval 53">
            <a:extLst>
              <a:ext uri="{FF2B5EF4-FFF2-40B4-BE49-F238E27FC236}">
                <a16:creationId xmlns:a16="http://schemas.microsoft.com/office/drawing/2014/main" id="{07CDCA70-27AD-1248-BE30-5077A92EC904}"/>
              </a:ext>
            </a:extLst>
          </p:cNvPr>
          <p:cNvSpPr/>
          <p:nvPr/>
        </p:nvSpPr>
        <p:spPr>
          <a:xfrm>
            <a:off x="8164813" y="2363641"/>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55" name="Oval 54">
            <a:extLst>
              <a:ext uri="{FF2B5EF4-FFF2-40B4-BE49-F238E27FC236}">
                <a16:creationId xmlns:a16="http://schemas.microsoft.com/office/drawing/2014/main" id="{B8601BBA-3E6B-DF42-8E2F-5840C05CEEA1}"/>
              </a:ext>
            </a:extLst>
          </p:cNvPr>
          <p:cNvSpPr/>
          <p:nvPr/>
        </p:nvSpPr>
        <p:spPr>
          <a:xfrm>
            <a:off x="8414490" y="3223911"/>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56" name="Oval 55">
            <a:extLst>
              <a:ext uri="{FF2B5EF4-FFF2-40B4-BE49-F238E27FC236}">
                <a16:creationId xmlns:a16="http://schemas.microsoft.com/office/drawing/2014/main" id="{C28DF674-C895-1A49-8C50-5996D296501E}"/>
              </a:ext>
            </a:extLst>
          </p:cNvPr>
          <p:cNvSpPr/>
          <p:nvPr/>
        </p:nvSpPr>
        <p:spPr>
          <a:xfrm>
            <a:off x="10363642" y="3128868"/>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57" name="TextBox 56">
            <a:extLst>
              <a:ext uri="{FF2B5EF4-FFF2-40B4-BE49-F238E27FC236}">
                <a16:creationId xmlns:a16="http://schemas.microsoft.com/office/drawing/2014/main" id="{30D1FFF1-4AFD-AA46-9E9F-DC4D68900904}"/>
              </a:ext>
            </a:extLst>
          </p:cNvPr>
          <p:cNvSpPr txBox="1"/>
          <p:nvPr/>
        </p:nvSpPr>
        <p:spPr>
          <a:xfrm>
            <a:off x="7650876" y="5063542"/>
            <a:ext cx="3791602" cy="461665"/>
          </a:xfrm>
          <a:prstGeom prst="rect">
            <a:avLst/>
          </a:prstGeom>
          <a:noFill/>
        </p:spPr>
        <p:txBody>
          <a:bodyPr wrap="square" rtlCol="0">
            <a:spAutoFit/>
          </a:bodyPr>
          <a:lstStyle/>
          <a:p>
            <a:r>
              <a:rPr lang="en-US" sz="1200" dirty="0"/>
              <a:t>I sent the other iterator to a file</a:t>
            </a:r>
          </a:p>
          <a:p>
            <a:endParaRPr lang="en-US" sz="1200" dirty="0"/>
          </a:p>
        </p:txBody>
      </p:sp>
    </p:spTree>
    <p:extLst>
      <p:ext uri="{BB962C8B-B14F-4D97-AF65-F5344CB8AC3E}">
        <p14:creationId xmlns:p14="http://schemas.microsoft.com/office/powerpoint/2010/main" val="2981378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E4B231-B4DD-F845-9AC8-9AEE838886C4}"/>
              </a:ext>
            </a:extLst>
          </p:cNvPr>
          <p:cNvPicPr>
            <a:picLocks noChangeAspect="1"/>
          </p:cNvPicPr>
          <p:nvPr/>
        </p:nvPicPr>
        <p:blipFill>
          <a:blip r:embed="rId2"/>
          <a:stretch>
            <a:fillRect/>
          </a:stretch>
        </p:blipFill>
        <p:spPr>
          <a:xfrm>
            <a:off x="7903297" y="1706851"/>
            <a:ext cx="3715341" cy="2100466"/>
          </a:xfrm>
          <a:prstGeom prst="rect">
            <a:avLst/>
          </a:prstGeom>
          <a:ln>
            <a:solidFill>
              <a:schemeClr val="tx1"/>
            </a:solidFill>
          </a:ln>
        </p:spPr>
      </p:pic>
      <p:pic>
        <p:nvPicPr>
          <p:cNvPr id="4" name="Picture 3">
            <a:extLst>
              <a:ext uri="{FF2B5EF4-FFF2-40B4-BE49-F238E27FC236}">
                <a16:creationId xmlns:a16="http://schemas.microsoft.com/office/drawing/2014/main" id="{C17945EA-C5A4-8F46-97B0-B7159960E3AB}"/>
              </a:ext>
            </a:extLst>
          </p:cNvPr>
          <p:cNvPicPr>
            <a:picLocks noChangeAspect="1"/>
          </p:cNvPicPr>
          <p:nvPr/>
        </p:nvPicPr>
        <p:blipFill>
          <a:blip r:embed="rId3"/>
          <a:stretch>
            <a:fillRect/>
          </a:stretch>
        </p:blipFill>
        <p:spPr>
          <a:xfrm>
            <a:off x="4251047" y="1703738"/>
            <a:ext cx="3203406" cy="2177542"/>
          </a:xfrm>
          <a:prstGeom prst="rect">
            <a:avLst/>
          </a:prstGeom>
          <a:ln>
            <a:solidFill>
              <a:schemeClr val="tx1"/>
            </a:solidFill>
          </a:ln>
        </p:spPr>
      </p:pic>
      <p:pic>
        <p:nvPicPr>
          <p:cNvPr id="2" name="Picture 1">
            <a:extLst>
              <a:ext uri="{FF2B5EF4-FFF2-40B4-BE49-F238E27FC236}">
                <a16:creationId xmlns:a16="http://schemas.microsoft.com/office/drawing/2014/main" id="{1FBC1749-4804-004A-9FCB-615B215AD2B0}"/>
              </a:ext>
            </a:extLst>
          </p:cNvPr>
          <p:cNvPicPr>
            <a:picLocks noChangeAspect="1"/>
          </p:cNvPicPr>
          <p:nvPr/>
        </p:nvPicPr>
        <p:blipFill>
          <a:blip r:embed="rId4"/>
          <a:stretch>
            <a:fillRect/>
          </a:stretch>
        </p:blipFill>
        <p:spPr>
          <a:xfrm>
            <a:off x="81263" y="1783513"/>
            <a:ext cx="4010371" cy="1104436"/>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426258" y="379510"/>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94131" y="669916"/>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18" name="TextBox 17">
            <a:extLst>
              <a:ext uri="{FF2B5EF4-FFF2-40B4-BE49-F238E27FC236}">
                <a16:creationId xmlns:a16="http://schemas.microsoft.com/office/drawing/2014/main" id="{4057469B-2A10-F74E-971D-F43A29E3150E}"/>
              </a:ext>
            </a:extLst>
          </p:cNvPr>
          <p:cNvSpPr txBox="1"/>
          <p:nvPr/>
        </p:nvSpPr>
        <p:spPr>
          <a:xfrm>
            <a:off x="-130992" y="3121294"/>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19" name="Oval 18">
            <a:extLst>
              <a:ext uri="{FF2B5EF4-FFF2-40B4-BE49-F238E27FC236}">
                <a16:creationId xmlns:a16="http://schemas.microsoft.com/office/drawing/2014/main" id="{8AE5BA9E-06B0-504B-92CD-4842D2DF4742}"/>
              </a:ext>
            </a:extLst>
          </p:cNvPr>
          <p:cNvSpPr/>
          <p:nvPr/>
        </p:nvSpPr>
        <p:spPr>
          <a:xfrm>
            <a:off x="520448" y="2282620"/>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Oval 19">
            <a:extLst>
              <a:ext uri="{FF2B5EF4-FFF2-40B4-BE49-F238E27FC236}">
                <a16:creationId xmlns:a16="http://schemas.microsoft.com/office/drawing/2014/main" id="{5C8B6C73-653A-F941-AEE8-3120F0E5B672}"/>
              </a:ext>
            </a:extLst>
          </p:cNvPr>
          <p:cNvSpPr/>
          <p:nvPr/>
        </p:nvSpPr>
        <p:spPr>
          <a:xfrm>
            <a:off x="168348" y="4631051"/>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1" name="TextBox 20">
            <a:extLst>
              <a:ext uri="{FF2B5EF4-FFF2-40B4-BE49-F238E27FC236}">
                <a16:creationId xmlns:a16="http://schemas.microsoft.com/office/drawing/2014/main" id="{D46705C5-6D7B-FD4F-8EA0-D1BAC255AAD2}"/>
              </a:ext>
            </a:extLst>
          </p:cNvPr>
          <p:cNvSpPr txBox="1"/>
          <p:nvPr/>
        </p:nvSpPr>
        <p:spPr>
          <a:xfrm>
            <a:off x="358593" y="4522640"/>
            <a:ext cx="3696511" cy="1015663"/>
          </a:xfrm>
          <a:prstGeom prst="rect">
            <a:avLst/>
          </a:prstGeom>
          <a:noFill/>
        </p:spPr>
        <p:txBody>
          <a:bodyPr wrap="square" rtlCol="0">
            <a:spAutoFit/>
          </a:bodyPr>
          <a:lstStyle/>
          <a:p>
            <a:r>
              <a:rPr lang="en-US" sz="1200" dirty="0" err="1">
                <a:solidFill>
                  <a:srgbClr val="0432FF"/>
                </a:solidFill>
              </a:rPr>
              <a:t>startmap</a:t>
            </a:r>
            <a:r>
              <a:rPr lang="en-US" sz="1200" dirty="0">
                <a:solidFill>
                  <a:srgbClr val="0432FF"/>
                </a:solidFill>
              </a:rPr>
              <a:t>() </a:t>
            </a:r>
            <a:r>
              <a:rPr lang="en-US" sz="1200" dirty="0"/>
              <a:t>Takes a f</a:t>
            </a:r>
            <a:r>
              <a:rPr lang="en-US" sz="1200" dirty="0">
                <a:solidFill>
                  <a:srgbClr val="0432FF"/>
                </a:solidFill>
              </a:rPr>
              <a:t>unction</a:t>
            </a:r>
            <a:r>
              <a:rPr lang="en-US" sz="1200" dirty="0"/>
              <a:t> as its first argument and an </a:t>
            </a:r>
            <a:r>
              <a:rPr lang="en-US" sz="1200" b="1" i="1" dirty="0" err="1">
                <a:solidFill>
                  <a:srgbClr val="0432FF"/>
                </a:solidFill>
              </a:rPr>
              <a:t>iterable</a:t>
            </a:r>
            <a:r>
              <a:rPr lang="en-US" sz="1200" dirty="0"/>
              <a:t> as its second.  It assumes that the </a:t>
            </a:r>
            <a:r>
              <a:rPr lang="en-US" sz="1200" dirty="0" err="1"/>
              <a:t>iterable</a:t>
            </a:r>
            <a:r>
              <a:rPr lang="en-US" sz="1200" dirty="0"/>
              <a:t> will return a stream of tuples, and calls the</a:t>
            </a:r>
            <a:r>
              <a:rPr lang="en-US" sz="1200" i="1" dirty="0"/>
              <a:t> </a:t>
            </a:r>
            <a:r>
              <a:rPr lang="en-US" sz="1200" dirty="0"/>
              <a:t>function using these tuples as the arguments.</a:t>
            </a:r>
          </a:p>
        </p:txBody>
      </p:sp>
      <p:sp>
        <p:nvSpPr>
          <p:cNvPr id="23" name="Oval 22">
            <a:extLst>
              <a:ext uri="{FF2B5EF4-FFF2-40B4-BE49-F238E27FC236}">
                <a16:creationId xmlns:a16="http://schemas.microsoft.com/office/drawing/2014/main" id="{3A66A85B-9DFB-2D46-B9AB-962A908DC0DB}"/>
              </a:ext>
            </a:extLst>
          </p:cNvPr>
          <p:cNvSpPr/>
          <p:nvPr/>
        </p:nvSpPr>
        <p:spPr>
          <a:xfrm>
            <a:off x="1945398" y="4421223"/>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4" name="Oval 23">
            <a:extLst>
              <a:ext uri="{FF2B5EF4-FFF2-40B4-BE49-F238E27FC236}">
                <a16:creationId xmlns:a16="http://schemas.microsoft.com/office/drawing/2014/main" id="{176ADF0E-E46B-754F-BAA2-401E9ED7D71B}"/>
              </a:ext>
            </a:extLst>
          </p:cNvPr>
          <p:cNvSpPr/>
          <p:nvPr/>
        </p:nvSpPr>
        <p:spPr>
          <a:xfrm>
            <a:off x="1121832" y="2319340"/>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5" name="Oval 24">
            <a:extLst>
              <a:ext uri="{FF2B5EF4-FFF2-40B4-BE49-F238E27FC236}">
                <a16:creationId xmlns:a16="http://schemas.microsoft.com/office/drawing/2014/main" id="{C39682B6-3350-3E4D-AC11-54EA602C61F7}"/>
              </a:ext>
            </a:extLst>
          </p:cNvPr>
          <p:cNvSpPr/>
          <p:nvPr/>
        </p:nvSpPr>
        <p:spPr>
          <a:xfrm>
            <a:off x="1497970" y="4706739"/>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26" name="Oval 25">
            <a:extLst>
              <a:ext uri="{FF2B5EF4-FFF2-40B4-BE49-F238E27FC236}">
                <a16:creationId xmlns:a16="http://schemas.microsoft.com/office/drawing/2014/main" id="{14D74FEE-4F94-014B-BCD5-021B1CDC436C}"/>
              </a:ext>
            </a:extLst>
          </p:cNvPr>
          <p:cNvSpPr/>
          <p:nvPr/>
        </p:nvSpPr>
        <p:spPr>
          <a:xfrm>
            <a:off x="1810424" y="2337798"/>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29" name="TextBox 28">
            <a:extLst>
              <a:ext uri="{FF2B5EF4-FFF2-40B4-BE49-F238E27FC236}">
                <a16:creationId xmlns:a16="http://schemas.microsoft.com/office/drawing/2014/main" id="{E2B08792-1778-7142-871E-A27B99CEE5E7}"/>
              </a:ext>
            </a:extLst>
          </p:cNvPr>
          <p:cNvSpPr txBox="1"/>
          <p:nvPr/>
        </p:nvSpPr>
        <p:spPr>
          <a:xfrm>
            <a:off x="495169" y="1095477"/>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startmap</a:t>
            </a:r>
            <a:r>
              <a:rPr lang="en-US" sz="1400" u="sng" dirty="0">
                <a:latin typeface="Arial" panose="020B0604020202020204" pitchFamily="34" charset="0"/>
                <a:cs typeface="Arial" panose="020B0604020202020204" pitchFamily="34" charset="0"/>
              </a:rPr>
              <a:t>()</a:t>
            </a:r>
          </a:p>
        </p:txBody>
      </p:sp>
      <p:sp>
        <p:nvSpPr>
          <p:cNvPr id="30" name="TextBox 29">
            <a:extLst>
              <a:ext uri="{FF2B5EF4-FFF2-40B4-BE49-F238E27FC236}">
                <a16:creationId xmlns:a16="http://schemas.microsoft.com/office/drawing/2014/main" id="{1AF623B0-DEE9-8A4E-8A00-FE1ACF0A597E}"/>
              </a:ext>
            </a:extLst>
          </p:cNvPr>
          <p:cNvSpPr txBox="1"/>
          <p:nvPr/>
        </p:nvSpPr>
        <p:spPr>
          <a:xfrm>
            <a:off x="4655900" y="1111971"/>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filterfalse</a:t>
            </a:r>
            <a:r>
              <a:rPr lang="en-US" sz="1400" u="sng" dirty="0">
                <a:latin typeface="Arial" panose="020B0604020202020204" pitchFamily="34" charset="0"/>
                <a:cs typeface="Arial" panose="020B0604020202020204" pitchFamily="34" charset="0"/>
              </a:rPr>
              <a:t>()</a:t>
            </a:r>
          </a:p>
        </p:txBody>
      </p:sp>
      <p:sp>
        <p:nvSpPr>
          <p:cNvPr id="31" name="TextBox 30">
            <a:extLst>
              <a:ext uri="{FF2B5EF4-FFF2-40B4-BE49-F238E27FC236}">
                <a16:creationId xmlns:a16="http://schemas.microsoft.com/office/drawing/2014/main" id="{177AD62E-64EA-B54D-BFFA-58AE20950D3D}"/>
              </a:ext>
            </a:extLst>
          </p:cNvPr>
          <p:cNvSpPr txBox="1"/>
          <p:nvPr/>
        </p:nvSpPr>
        <p:spPr>
          <a:xfrm>
            <a:off x="4292865" y="4077888"/>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33" name="Oval 32">
            <a:extLst>
              <a:ext uri="{FF2B5EF4-FFF2-40B4-BE49-F238E27FC236}">
                <a16:creationId xmlns:a16="http://schemas.microsoft.com/office/drawing/2014/main" id="{DAFBC066-1DE0-1349-B51C-64270A6A8C69}"/>
              </a:ext>
            </a:extLst>
          </p:cNvPr>
          <p:cNvSpPr/>
          <p:nvPr/>
        </p:nvSpPr>
        <p:spPr>
          <a:xfrm>
            <a:off x="5530932" y="3275182"/>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4" name="Oval 33">
            <a:extLst>
              <a:ext uri="{FF2B5EF4-FFF2-40B4-BE49-F238E27FC236}">
                <a16:creationId xmlns:a16="http://schemas.microsoft.com/office/drawing/2014/main" id="{90181E1A-DD04-FD42-BDB6-DBB82CB08827}"/>
              </a:ext>
            </a:extLst>
          </p:cNvPr>
          <p:cNvSpPr/>
          <p:nvPr/>
        </p:nvSpPr>
        <p:spPr>
          <a:xfrm>
            <a:off x="4391820" y="5740710"/>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5" name="TextBox 34">
            <a:extLst>
              <a:ext uri="{FF2B5EF4-FFF2-40B4-BE49-F238E27FC236}">
                <a16:creationId xmlns:a16="http://schemas.microsoft.com/office/drawing/2014/main" id="{4E53FA58-C6E3-8343-82C9-F296AAB05915}"/>
              </a:ext>
            </a:extLst>
          </p:cNvPr>
          <p:cNvSpPr txBox="1"/>
          <p:nvPr/>
        </p:nvSpPr>
        <p:spPr>
          <a:xfrm>
            <a:off x="4518016" y="5559936"/>
            <a:ext cx="3240642" cy="646331"/>
          </a:xfrm>
          <a:prstGeom prst="rect">
            <a:avLst/>
          </a:prstGeom>
          <a:noFill/>
        </p:spPr>
        <p:txBody>
          <a:bodyPr wrap="square" rtlCol="0">
            <a:spAutoFit/>
          </a:bodyPr>
          <a:lstStyle/>
          <a:p>
            <a:r>
              <a:rPr lang="en-US" sz="1200" dirty="0" err="1">
                <a:solidFill>
                  <a:srgbClr val="0432FF"/>
                </a:solidFill>
              </a:rPr>
              <a:t>filterfalse</a:t>
            </a:r>
            <a:r>
              <a:rPr lang="en-US" sz="1200" dirty="0">
                <a:solidFill>
                  <a:srgbClr val="0432FF"/>
                </a:solidFill>
              </a:rPr>
              <a:t>() </a:t>
            </a:r>
            <a:r>
              <a:rPr lang="en-US" sz="1200" dirty="0"/>
              <a:t>this is the opposite of filter(), it returns all elements  from the </a:t>
            </a:r>
            <a:r>
              <a:rPr lang="en-US" sz="1200" dirty="0" err="1"/>
              <a:t>iterable</a:t>
            </a:r>
            <a:r>
              <a:rPr lang="en-US" sz="1200" dirty="0"/>
              <a:t>, for which the outcome returns </a:t>
            </a:r>
            <a:r>
              <a:rPr lang="en-US" sz="1200" b="1" i="1" dirty="0"/>
              <a:t>false.</a:t>
            </a:r>
          </a:p>
        </p:txBody>
      </p:sp>
      <p:cxnSp>
        <p:nvCxnSpPr>
          <p:cNvPr id="38" name="Straight Connector 37">
            <a:extLst>
              <a:ext uri="{FF2B5EF4-FFF2-40B4-BE49-F238E27FC236}">
                <a16:creationId xmlns:a16="http://schemas.microsoft.com/office/drawing/2014/main" id="{AE002CF3-3888-D746-8727-10430B6AD5B8}"/>
              </a:ext>
            </a:extLst>
          </p:cNvPr>
          <p:cNvCxnSpPr/>
          <p:nvPr/>
        </p:nvCxnSpPr>
        <p:spPr>
          <a:xfrm>
            <a:off x="4159801" y="1573499"/>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71CFD16-3A4A-B74D-B292-A3C204DDAA82}"/>
              </a:ext>
            </a:extLst>
          </p:cNvPr>
          <p:cNvCxnSpPr/>
          <p:nvPr/>
        </p:nvCxnSpPr>
        <p:spPr>
          <a:xfrm>
            <a:off x="7623240" y="1095477"/>
            <a:ext cx="0" cy="5856051"/>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9EA77DA-1F92-5F4E-87C5-685A8FB38162}"/>
              </a:ext>
            </a:extLst>
          </p:cNvPr>
          <p:cNvSpPr txBox="1"/>
          <p:nvPr/>
        </p:nvSpPr>
        <p:spPr>
          <a:xfrm>
            <a:off x="8871618" y="1032236"/>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takewhile</a:t>
            </a:r>
            <a:r>
              <a:rPr lang="en-US" sz="1400" u="sng" dirty="0">
                <a:latin typeface="Arial" panose="020B0604020202020204" pitchFamily="34" charset="0"/>
                <a:cs typeface="Arial" panose="020B0604020202020204" pitchFamily="34" charset="0"/>
              </a:rPr>
              <a:t>()</a:t>
            </a:r>
          </a:p>
        </p:txBody>
      </p:sp>
      <p:sp>
        <p:nvSpPr>
          <p:cNvPr id="43" name="TextBox 42">
            <a:extLst>
              <a:ext uri="{FF2B5EF4-FFF2-40B4-BE49-F238E27FC236}">
                <a16:creationId xmlns:a16="http://schemas.microsoft.com/office/drawing/2014/main" id="{15BF21AD-C0DF-8046-B8F1-4D692CCED928}"/>
              </a:ext>
            </a:extLst>
          </p:cNvPr>
          <p:cNvSpPr txBox="1"/>
          <p:nvPr/>
        </p:nvSpPr>
        <p:spPr>
          <a:xfrm>
            <a:off x="7864657" y="4059970"/>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5" name="Oval 44">
            <a:extLst>
              <a:ext uri="{FF2B5EF4-FFF2-40B4-BE49-F238E27FC236}">
                <a16:creationId xmlns:a16="http://schemas.microsoft.com/office/drawing/2014/main" id="{7D1C2057-E000-9B43-B5CC-18310D606035}"/>
              </a:ext>
            </a:extLst>
          </p:cNvPr>
          <p:cNvSpPr/>
          <p:nvPr/>
        </p:nvSpPr>
        <p:spPr>
          <a:xfrm>
            <a:off x="7832772" y="5674006"/>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6" name="Oval 45">
            <a:extLst>
              <a:ext uri="{FF2B5EF4-FFF2-40B4-BE49-F238E27FC236}">
                <a16:creationId xmlns:a16="http://schemas.microsoft.com/office/drawing/2014/main" id="{113779E0-F300-B14C-9FEC-3807FE3CE221}"/>
              </a:ext>
            </a:extLst>
          </p:cNvPr>
          <p:cNvSpPr/>
          <p:nvPr/>
        </p:nvSpPr>
        <p:spPr>
          <a:xfrm>
            <a:off x="9437186" y="3119477"/>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8" name="TextBox 47">
            <a:extLst>
              <a:ext uri="{FF2B5EF4-FFF2-40B4-BE49-F238E27FC236}">
                <a16:creationId xmlns:a16="http://schemas.microsoft.com/office/drawing/2014/main" id="{161B4A19-ECA8-F645-B476-576BBE4728F6}"/>
              </a:ext>
            </a:extLst>
          </p:cNvPr>
          <p:cNvSpPr txBox="1"/>
          <p:nvPr/>
        </p:nvSpPr>
        <p:spPr>
          <a:xfrm>
            <a:off x="7973822" y="5602210"/>
            <a:ext cx="3791602" cy="830997"/>
          </a:xfrm>
          <a:prstGeom prst="rect">
            <a:avLst/>
          </a:prstGeom>
          <a:noFill/>
        </p:spPr>
        <p:txBody>
          <a:bodyPr wrap="square" rtlCol="0">
            <a:spAutoFit/>
          </a:bodyPr>
          <a:lstStyle/>
          <a:p>
            <a:r>
              <a:rPr lang="en-US" sz="1200" dirty="0" err="1">
                <a:solidFill>
                  <a:srgbClr val="0432FF"/>
                </a:solidFill>
              </a:rPr>
              <a:t>takewhile</a:t>
            </a:r>
            <a:r>
              <a:rPr lang="en-US" sz="1200" dirty="0">
                <a:solidFill>
                  <a:srgbClr val="0432FF"/>
                </a:solidFill>
              </a:rPr>
              <a:t>(), </a:t>
            </a:r>
            <a:r>
              <a:rPr lang="en-US" sz="1200" dirty="0"/>
              <a:t>returns values from the iterator as long as the function returns true. Once the condition is no longer true, the iterator will signal the end of its results</a:t>
            </a:r>
          </a:p>
        </p:txBody>
      </p:sp>
      <p:pic>
        <p:nvPicPr>
          <p:cNvPr id="3" name="Picture 2">
            <a:extLst>
              <a:ext uri="{FF2B5EF4-FFF2-40B4-BE49-F238E27FC236}">
                <a16:creationId xmlns:a16="http://schemas.microsoft.com/office/drawing/2014/main" id="{81BA6D5B-C038-4845-9DBE-407A78DB000A}"/>
              </a:ext>
            </a:extLst>
          </p:cNvPr>
          <p:cNvPicPr>
            <a:picLocks noChangeAspect="1"/>
          </p:cNvPicPr>
          <p:nvPr/>
        </p:nvPicPr>
        <p:blipFill>
          <a:blip r:embed="rId5"/>
          <a:stretch>
            <a:fillRect/>
          </a:stretch>
        </p:blipFill>
        <p:spPr>
          <a:xfrm>
            <a:off x="255297" y="3536749"/>
            <a:ext cx="1007585" cy="830998"/>
          </a:xfrm>
          <a:prstGeom prst="rect">
            <a:avLst/>
          </a:prstGeom>
          <a:ln>
            <a:solidFill>
              <a:schemeClr val="tx1"/>
            </a:solidFill>
          </a:ln>
        </p:spPr>
      </p:pic>
      <p:pic>
        <p:nvPicPr>
          <p:cNvPr id="5" name="Picture 4">
            <a:extLst>
              <a:ext uri="{FF2B5EF4-FFF2-40B4-BE49-F238E27FC236}">
                <a16:creationId xmlns:a16="http://schemas.microsoft.com/office/drawing/2014/main" id="{CD5AA570-7BF4-B645-9A0F-75F431E59C64}"/>
              </a:ext>
            </a:extLst>
          </p:cNvPr>
          <p:cNvPicPr>
            <a:picLocks noChangeAspect="1"/>
          </p:cNvPicPr>
          <p:nvPr/>
        </p:nvPicPr>
        <p:blipFill>
          <a:blip r:embed="rId6"/>
          <a:stretch>
            <a:fillRect/>
          </a:stretch>
        </p:blipFill>
        <p:spPr>
          <a:xfrm>
            <a:off x="4622944" y="4443535"/>
            <a:ext cx="693781" cy="811190"/>
          </a:xfrm>
          <a:prstGeom prst="rect">
            <a:avLst/>
          </a:prstGeom>
          <a:ln>
            <a:solidFill>
              <a:schemeClr val="tx1"/>
            </a:solidFill>
          </a:ln>
        </p:spPr>
      </p:pic>
      <p:pic>
        <p:nvPicPr>
          <p:cNvPr id="8" name="Picture 7">
            <a:extLst>
              <a:ext uri="{FF2B5EF4-FFF2-40B4-BE49-F238E27FC236}">
                <a16:creationId xmlns:a16="http://schemas.microsoft.com/office/drawing/2014/main" id="{F38A263E-C584-324B-A364-482FAC3021BB}"/>
              </a:ext>
            </a:extLst>
          </p:cNvPr>
          <p:cNvPicPr>
            <a:picLocks noChangeAspect="1"/>
          </p:cNvPicPr>
          <p:nvPr/>
        </p:nvPicPr>
        <p:blipFill>
          <a:blip r:embed="rId7"/>
          <a:stretch>
            <a:fillRect/>
          </a:stretch>
        </p:blipFill>
        <p:spPr>
          <a:xfrm>
            <a:off x="7906007" y="4550233"/>
            <a:ext cx="3203407" cy="399209"/>
          </a:xfrm>
          <a:prstGeom prst="rect">
            <a:avLst/>
          </a:prstGeom>
          <a:ln>
            <a:solidFill>
              <a:schemeClr val="tx1"/>
            </a:solidFill>
          </a:ln>
        </p:spPr>
      </p:pic>
    </p:spTree>
    <p:extLst>
      <p:ext uri="{BB962C8B-B14F-4D97-AF65-F5344CB8AC3E}">
        <p14:creationId xmlns:p14="http://schemas.microsoft.com/office/powerpoint/2010/main" val="1673085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80923C-7B68-DC40-A133-09FDABE02C7A}"/>
              </a:ext>
            </a:extLst>
          </p:cNvPr>
          <p:cNvPicPr>
            <a:picLocks noChangeAspect="1"/>
          </p:cNvPicPr>
          <p:nvPr/>
        </p:nvPicPr>
        <p:blipFill>
          <a:blip r:embed="rId2"/>
          <a:stretch>
            <a:fillRect/>
          </a:stretch>
        </p:blipFill>
        <p:spPr>
          <a:xfrm>
            <a:off x="8149748" y="1684393"/>
            <a:ext cx="2149023" cy="1676710"/>
          </a:xfrm>
          <a:prstGeom prst="rect">
            <a:avLst/>
          </a:prstGeom>
          <a:ln>
            <a:solidFill>
              <a:schemeClr val="tx1"/>
            </a:solidFill>
          </a:ln>
        </p:spPr>
      </p:pic>
      <p:pic>
        <p:nvPicPr>
          <p:cNvPr id="4" name="Picture 3">
            <a:extLst>
              <a:ext uri="{FF2B5EF4-FFF2-40B4-BE49-F238E27FC236}">
                <a16:creationId xmlns:a16="http://schemas.microsoft.com/office/drawing/2014/main" id="{C15D2646-A37A-9F44-83C0-784742F22901}"/>
              </a:ext>
            </a:extLst>
          </p:cNvPr>
          <p:cNvPicPr>
            <a:picLocks noChangeAspect="1"/>
          </p:cNvPicPr>
          <p:nvPr/>
        </p:nvPicPr>
        <p:blipFill>
          <a:blip r:embed="rId3"/>
          <a:stretch>
            <a:fillRect/>
          </a:stretch>
        </p:blipFill>
        <p:spPr>
          <a:xfrm>
            <a:off x="3968967" y="1617864"/>
            <a:ext cx="2500126" cy="1779566"/>
          </a:xfrm>
          <a:prstGeom prst="rect">
            <a:avLst/>
          </a:prstGeom>
          <a:ln>
            <a:solidFill>
              <a:schemeClr val="tx1"/>
            </a:solidFill>
          </a:ln>
        </p:spPr>
      </p:pic>
      <p:pic>
        <p:nvPicPr>
          <p:cNvPr id="2" name="Picture 1">
            <a:extLst>
              <a:ext uri="{FF2B5EF4-FFF2-40B4-BE49-F238E27FC236}">
                <a16:creationId xmlns:a16="http://schemas.microsoft.com/office/drawing/2014/main" id="{F66B8ACC-A2C9-9047-8DD0-813C6867866C}"/>
              </a:ext>
            </a:extLst>
          </p:cNvPr>
          <p:cNvPicPr>
            <a:picLocks noChangeAspect="1"/>
          </p:cNvPicPr>
          <p:nvPr/>
        </p:nvPicPr>
        <p:blipFill>
          <a:blip r:embed="rId4"/>
          <a:stretch>
            <a:fillRect/>
          </a:stretch>
        </p:blipFill>
        <p:spPr>
          <a:xfrm>
            <a:off x="181451" y="1609633"/>
            <a:ext cx="3181326" cy="2100293"/>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426258" y="379510"/>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94131" y="669916"/>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18" name="TextBox 17">
            <a:extLst>
              <a:ext uri="{FF2B5EF4-FFF2-40B4-BE49-F238E27FC236}">
                <a16:creationId xmlns:a16="http://schemas.microsoft.com/office/drawing/2014/main" id="{4057469B-2A10-F74E-971D-F43A29E3150E}"/>
              </a:ext>
            </a:extLst>
          </p:cNvPr>
          <p:cNvSpPr txBox="1"/>
          <p:nvPr/>
        </p:nvSpPr>
        <p:spPr>
          <a:xfrm>
            <a:off x="-161472" y="3793601"/>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19" name="Oval 18">
            <a:extLst>
              <a:ext uri="{FF2B5EF4-FFF2-40B4-BE49-F238E27FC236}">
                <a16:creationId xmlns:a16="http://schemas.microsoft.com/office/drawing/2014/main" id="{8AE5BA9E-06B0-504B-92CD-4842D2DF4742}"/>
              </a:ext>
            </a:extLst>
          </p:cNvPr>
          <p:cNvSpPr/>
          <p:nvPr/>
        </p:nvSpPr>
        <p:spPr>
          <a:xfrm>
            <a:off x="1314725" y="3041999"/>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Oval 19">
            <a:extLst>
              <a:ext uri="{FF2B5EF4-FFF2-40B4-BE49-F238E27FC236}">
                <a16:creationId xmlns:a16="http://schemas.microsoft.com/office/drawing/2014/main" id="{5C8B6C73-653A-F941-AEE8-3120F0E5B672}"/>
              </a:ext>
            </a:extLst>
          </p:cNvPr>
          <p:cNvSpPr/>
          <p:nvPr/>
        </p:nvSpPr>
        <p:spPr>
          <a:xfrm>
            <a:off x="123606" y="4805507"/>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1" name="TextBox 20">
            <a:extLst>
              <a:ext uri="{FF2B5EF4-FFF2-40B4-BE49-F238E27FC236}">
                <a16:creationId xmlns:a16="http://schemas.microsoft.com/office/drawing/2014/main" id="{D46705C5-6D7B-FD4F-8EA0-D1BAC255AAD2}"/>
              </a:ext>
            </a:extLst>
          </p:cNvPr>
          <p:cNvSpPr txBox="1"/>
          <p:nvPr/>
        </p:nvSpPr>
        <p:spPr>
          <a:xfrm>
            <a:off x="251977" y="4774245"/>
            <a:ext cx="3264468" cy="1015663"/>
          </a:xfrm>
          <a:prstGeom prst="rect">
            <a:avLst/>
          </a:prstGeom>
          <a:noFill/>
        </p:spPr>
        <p:txBody>
          <a:bodyPr wrap="square" rtlCol="0">
            <a:spAutoFit/>
          </a:bodyPr>
          <a:lstStyle/>
          <a:p>
            <a:r>
              <a:rPr lang="en-US" sz="1200" dirty="0" err="1">
                <a:solidFill>
                  <a:srgbClr val="0432FF"/>
                </a:solidFill>
              </a:rPr>
              <a:t>dropwhile</a:t>
            </a:r>
            <a:r>
              <a:rPr lang="en-US" sz="1200" dirty="0">
                <a:solidFill>
                  <a:srgbClr val="0432FF"/>
                </a:solidFill>
              </a:rPr>
              <a:t>(),  </a:t>
            </a:r>
            <a:r>
              <a:rPr lang="en-US" sz="1200" dirty="0"/>
              <a:t>will drop those elements from an </a:t>
            </a:r>
            <a:r>
              <a:rPr lang="en-US" sz="1200" dirty="0" err="1"/>
              <a:t>iterable</a:t>
            </a:r>
            <a:r>
              <a:rPr lang="en-US" sz="1200" dirty="0"/>
              <a:t> while they evaluate to true. When false, it will output the rest of the </a:t>
            </a:r>
            <a:r>
              <a:rPr lang="en-US" sz="1200" dirty="0" err="1"/>
              <a:t>iterable</a:t>
            </a:r>
            <a:r>
              <a:rPr lang="en-US" sz="1200" dirty="0"/>
              <a:t> elements (that are not true, in other words)</a:t>
            </a:r>
          </a:p>
        </p:txBody>
      </p:sp>
      <p:sp>
        <p:nvSpPr>
          <p:cNvPr id="29" name="TextBox 28">
            <a:extLst>
              <a:ext uri="{FF2B5EF4-FFF2-40B4-BE49-F238E27FC236}">
                <a16:creationId xmlns:a16="http://schemas.microsoft.com/office/drawing/2014/main" id="{E2B08792-1778-7142-871E-A27B99CEE5E7}"/>
              </a:ext>
            </a:extLst>
          </p:cNvPr>
          <p:cNvSpPr txBox="1"/>
          <p:nvPr/>
        </p:nvSpPr>
        <p:spPr>
          <a:xfrm>
            <a:off x="495169" y="1095477"/>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dropwhile</a:t>
            </a:r>
            <a:r>
              <a:rPr lang="en-US" sz="1400" u="sng" dirty="0">
                <a:latin typeface="Arial" panose="020B0604020202020204" pitchFamily="34" charset="0"/>
                <a:cs typeface="Arial" panose="020B0604020202020204" pitchFamily="34" charset="0"/>
              </a:rPr>
              <a:t>()</a:t>
            </a:r>
          </a:p>
        </p:txBody>
      </p:sp>
      <p:sp>
        <p:nvSpPr>
          <p:cNvPr id="30" name="TextBox 29">
            <a:extLst>
              <a:ext uri="{FF2B5EF4-FFF2-40B4-BE49-F238E27FC236}">
                <a16:creationId xmlns:a16="http://schemas.microsoft.com/office/drawing/2014/main" id="{1AF623B0-DEE9-8A4E-8A00-FE1ACF0A597E}"/>
              </a:ext>
            </a:extLst>
          </p:cNvPr>
          <p:cNvSpPr txBox="1"/>
          <p:nvPr/>
        </p:nvSpPr>
        <p:spPr>
          <a:xfrm>
            <a:off x="4655900" y="1111971"/>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compress()</a:t>
            </a:r>
          </a:p>
        </p:txBody>
      </p:sp>
      <p:sp>
        <p:nvSpPr>
          <p:cNvPr id="31" name="TextBox 30">
            <a:extLst>
              <a:ext uri="{FF2B5EF4-FFF2-40B4-BE49-F238E27FC236}">
                <a16:creationId xmlns:a16="http://schemas.microsoft.com/office/drawing/2014/main" id="{177AD62E-64EA-B54D-BFFA-58AE20950D3D}"/>
              </a:ext>
            </a:extLst>
          </p:cNvPr>
          <p:cNvSpPr txBox="1"/>
          <p:nvPr/>
        </p:nvSpPr>
        <p:spPr>
          <a:xfrm>
            <a:off x="3587208" y="3793484"/>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33" name="Oval 32">
            <a:extLst>
              <a:ext uri="{FF2B5EF4-FFF2-40B4-BE49-F238E27FC236}">
                <a16:creationId xmlns:a16="http://schemas.microsoft.com/office/drawing/2014/main" id="{DAFBC066-1DE0-1349-B51C-64270A6A8C69}"/>
              </a:ext>
            </a:extLst>
          </p:cNvPr>
          <p:cNvSpPr/>
          <p:nvPr/>
        </p:nvSpPr>
        <p:spPr>
          <a:xfrm>
            <a:off x="5200786" y="2659779"/>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4" name="Oval 33">
            <a:extLst>
              <a:ext uri="{FF2B5EF4-FFF2-40B4-BE49-F238E27FC236}">
                <a16:creationId xmlns:a16="http://schemas.microsoft.com/office/drawing/2014/main" id="{90181E1A-DD04-FD42-BDB6-DBB82CB08827}"/>
              </a:ext>
            </a:extLst>
          </p:cNvPr>
          <p:cNvSpPr/>
          <p:nvPr/>
        </p:nvSpPr>
        <p:spPr>
          <a:xfrm>
            <a:off x="4010440" y="5024742"/>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5" name="TextBox 34">
            <a:extLst>
              <a:ext uri="{FF2B5EF4-FFF2-40B4-BE49-F238E27FC236}">
                <a16:creationId xmlns:a16="http://schemas.microsoft.com/office/drawing/2014/main" id="{4E53FA58-C6E3-8343-82C9-F296AAB05915}"/>
              </a:ext>
            </a:extLst>
          </p:cNvPr>
          <p:cNvSpPr txBox="1"/>
          <p:nvPr/>
        </p:nvSpPr>
        <p:spPr>
          <a:xfrm>
            <a:off x="4234466" y="4947898"/>
            <a:ext cx="3275285" cy="1384995"/>
          </a:xfrm>
          <a:prstGeom prst="rect">
            <a:avLst/>
          </a:prstGeom>
          <a:noFill/>
        </p:spPr>
        <p:txBody>
          <a:bodyPr wrap="square" rtlCol="0">
            <a:spAutoFit/>
          </a:bodyPr>
          <a:lstStyle/>
          <a:p>
            <a:r>
              <a:rPr lang="en-US" sz="1200" dirty="0">
                <a:solidFill>
                  <a:srgbClr val="0432FF"/>
                </a:solidFill>
              </a:rPr>
              <a:t>compress() </a:t>
            </a:r>
            <a:r>
              <a:rPr lang="en-US" sz="1200" dirty="0"/>
              <a:t>takes two iterators and outputs those elements in the first one that have a corresponding  “True” element in the second list of </a:t>
            </a:r>
            <a:r>
              <a:rPr lang="en-US" sz="1200" dirty="0" err="1"/>
              <a:t>iterables</a:t>
            </a:r>
            <a:r>
              <a:rPr lang="en-US" sz="1200" dirty="0"/>
              <a:t>.</a:t>
            </a:r>
          </a:p>
          <a:p>
            <a:endParaRPr lang="en-US" sz="1200" dirty="0"/>
          </a:p>
          <a:p>
            <a:r>
              <a:rPr lang="en-US" sz="1200" b="1" u="sng" dirty="0"/>
              <a:t>Note</a:t>
            </a:r>
            <a:r>
              <a:rPr lang="en-US" sz="1200" dirty="0"/>
              <a:t> I am using 0  and 1 in the 2</a:t>
            </a:r>
            <a:r>
              <a:rPr lang="en-US" sz="1200" baseline="30000" dirty="0"/>
              <a:t>nd</a:t>
            </a:r>
            <a:r>
              <a:rPr lang="en-US" sz="1200" dirty="0"/>
              <a:t> list. 0 in python is </a:t>
            </a:r>
            <a:r>
              <a:rPr lang="en-US" sz="1200" b="1" i="1" dirty="0"/>
              <a:t>false, </a:t>
            </a:r>
            <a:r>
              <a:rPr lang="en-US" sz="1200" dirty="0"/>
              <a:t>1 is </a:t>
            </a:r>
            <a:r>
              <a:rPr lang="en-US" sz="1200" b="1" i="1" dirty="0"/>
              <a:t>true.</a:t>
            </a:r>
          </a:p>
        </p:txBody>
      </p:sp>
      <p:cxnSp>
        <p:nvCxnSpPr>
          <p:cNvPr id="38" name="Straight Connector 37">
            <a:extLst>
              <a:ext uri="{FF2B5EF4-FFF2-40B4-BE49-F238E27FC236}">
                <a16:creationId xmlns:a16="http://schemas.microsoft.com/office/drawing/2014/main" id="{AE002CF3-3888-D746-8727-10430B6AD5B8}"/>
              </a:ext>
            </a:extLst>
          </p:cNvPr>
          <p:cNvCxnSpPr/>
          <p:nvPr/>
        </p:nvCxnSpPr>
        <p:spPr>
          <a:xfrm>
            <a:off x="3667326" y="946915"/>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71CFD16-3A4A-B74D-B292-A3C204DDAA82}"/>
              </a:ext>
            </a:extLst>
          </p:cNvPr>
          <p:cNvCxnSpPr/>
          <p:nvPr/>
        </p:nvCxnSpPr>
        <p:spPr>
          <a:xfrm>
            <a:off x="7827521" y="1032236"/>
            <a:ext cx="0" cy="5856051"/>
          </a:xfrm>
          <a:prstGeom prst="line">
            <a:avLst/>
          </a:prstGeom>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D9EA77DA-1F92-5F4E-87C5-685A8FB38162}"/>
              </a:ext>
            </a:extLst>
          </p:cNvPr>
          <p:cNvSpPr txBox="1"/>
          <p:nvPr/>
        </p:nvSpPr>
        <p:spPr>
          <a:xfrm>
            <a:off x="8871618" y="1032236"/>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combinations()</a:t>
            </a:r>
          </a:p>
        </p:txBody>
      </p:sp>
      <p:sp>
        <p:nvSpPr>
          <p:cNvPr id="43" name="TextBox 42">
            <a:extLst>
              <a:ext uri="{FF2B5EF4-FFF2-40B4-BE49-F238E27FC236}">
                <a16:creationId xmlns:a16="http://schemas.microsoft.com/office/drawing/2014/main" id="{15BF21AD-C0DF-8046-B8F1-4D692CCED928}"/>
              </a:ext>
            </a:extLst>
          </p:cNvPr>
          <p:cNvSpPr txBox="1"/>
          <p:nvPr/>
        </p:nvSpPr>
        <p:spPr>
          <a:xfrm>
            <a:off x="7991257" y="3824354"/>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5" name="Oval 44">
            <a:extLst>
              <a:ext uri="{FF2B5EF4-FFF2-40B4-BE49-F238E27FC236}">
                <a16:creationId xmlns:a16="http://schemas.microsoft.com/office/drawing/2014/main" id="{7D1C2057-E000-9B43-B5CC-18310D606035}"/>
              </a:ext>
            </a:extLst>
          </p:cNvPr>
          <p:cNvSpPr/>
          <p:nvPr/>
        </p:nvSpPr>
        <p:spPr>
          <a:xfrm>
            <a:off x="9055119" y="2694646"/>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6" name="Oval 45">
            <a:extLst>
              <a:ext uri="{FF2B5EF4-FFF2-40B4-BE49-F238E27FC236}">
                <a16:creationId xmlns:a16="http://schemas.microsoft.com/office/drawing/2014/main" id="{113779E0-F300-B14C-9FEC-3807FE3CE221}"/>
              </a:ext>
            </a:extLst>
          </p:cNvPr>
          <p:cNvSpPr/>
          <p:nvPr/>
        </p:nvSpPr>
        <p:spPr>
          <a:xfrm>
            <a:off x="7941293" y="5095937"/>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8" name="TextBox 47">
            <a:extLst>
              <a:ext uri="{FF2B5EF4-FFF2-40B4-BE49-F238E27FC236}">
                <a16:creationId xmlns:a16="http://schemas.microsoft.com/office/drawing/2014/main" id="{161B4A19-ECA8-F645-B476-576BBE4728F6}"/>
              </a:ext>
            </a:extLst>
          </p:cNvPr>
          <p:cNvSpPr txBox="1"/>
          <p:nvPr/>
        </p:nvSpPr>
        <p:spPr>
          <a:xfrm>
            <a:off x="8136664" y="5095937"/>
            <a:ext cx="3791602" cy="1569660"/>
          </a:xfrm>
          <a:prstGeom prst="rect">
            <a:avLst/>
          </a:prstGeom>
          <a:noFill/>
        </p:spPr>
        <p:txBody>
          <a:bodyPr wrap="square" rtlCol="0">
            <a:spAutoFit/>
          </a:bodyPr>
          <a:lstStyle/>
          <a:p>
            <a:r>
              <a:rPr lang="en-US" sz="1200" dirty="0">
                <a:solidFill>
                  <a:srgbClr val="0432FF"/>
                </a:solidFill>
              </a:rPr>
              <a:t>combinations() </a:t>
            </a:r>
            <a:r>
              <a:rPr lang="en-US" sz="1200" dirty="0"/>
              <a:t>takes an </a:t>
            </a:r>
            <a:r>
              <a:rPr lang="en-US" sz="1200" dirty="0" err="1"/>
              <a:t>iterable</a:t>
            </a:r>
            <a:r>
              <a:rPr lang="en-US" sz="1200" dirty="0"/>
              <a:t> in its first position and finds all the possible combinations of  the various elements from that </a:t>
            </a:r>
            <a:r>
              <a:rPr lang="en-US" sz="1200" dirty="0" err="1"/>
              <a:t>iterable</a:t>
            </a:r>
            <a:r>
              <a:rPr lang="en-US" sz="1200" dirty="0"/>
              <a:t> of a given length dictated by the number in its second position; in our case (2). And when using combinations, the order of the tuples mimics the </a:t>
            </a:r>
            <a:r>
              <a:rPr lang="en-US" sz="1200" dirty="0" err="1"/>
              <a:t>iterable</a:t>
            </a:r>
            <a:r>
              <a:rPr lang="en-US" sz="1200" dirty="0"/>
              <a:t> (that is it maintains its order when outputting.)</a:t>
            </a:r>
          </a:p>
        </p:txBody>
      </p:sp>
      <p:pic>
        <p:nvPicPr>
          <p:cNvPr id="3" name="Picture 2">
            <a:extLst>
              <a:ext uri="{FF2B5EF4-FFF2-40B4-BE49-F238E27FC236}">
                <a16:creationId xmlns:a16="http://schemas.microsoft.com/office/drawing/2014/main" id="{1704F91F-4734-454C-84E3-3648E971BA32}"/>
              </a:ext>
            </a:extLst>
          </p:cNvPr>
          <p:cNvPicPr>
            <a:picLocks noChangeAspect="1"/>
          </p:cNvPicPr>
          <p:nvPr/>
        </p:nvPicPr>
        <p:blipFill>
          <a:blip r:embed="rId5"/>
          <a:stretch>
            <a:fillRect/>
          </a:stretch>
        </p:blipFill>
        <p:spPr>
          <a:xfrm>
            <a:off x="179692" y="4202010"/>
            <a:ext cx="974442" cy="398635"/>
          </a:xfrm>
          <a:prstGeom prst="rect">
            <a:avLst/>
          </a:prstGeom>
          <a:ln>
            <a:solidFill>
              <a:schemeClr val="tx1"/>
            </a:solidFill>
          </a:ln>
        </p:spPr>
      </p:pic>
      <p:pic>
        <p:nvPicPr>
          <p:cNvPr id="5" name="Picture 4">
            <a:extLst>
              <a:ext uri="{FF2B5EF4-FFF2-40B4-BE49-F238E27FC236}">
                <a16:creationId xmlns:a16="http://schemas.microsoft.com/office/drawing/2014/main" id="{703D91E7-47BD-C14C-A82C-15B3F6EFB7E2}"/>
              </a:ext>
            </a:extLst>
          </p:cNvPr>
          <p:cNvPicPr>
            <a:picLocks noChangeAspect="1"/>
          </p:cNvPicPr>
          <p:nvPr/>
        </p:nvPicPr>
        <p:blipFill>
          <a:blip r:embed="rId6"/>
          <a:stretch>
            <a:fillRect/>
          </a:stretch>
        </p:blipFill>
        <p:spPr>
          <a:xfrm>
            <a:off x="4068476" y="4150705"/>
            <a:ext cx="796047" cy="449940"/>
          </a:xfrm>
          <a:prstGeom prst="rect">
            <a:avLst/>
          </a:prstGeom>
          <a:ln>
            <a:solidFill>
              <a:schemeClr val="tx1"/>
            </a:solidFill>
          </a:ln>
        </p:spPr>
      </p:pic>
      <p:pic>
        <p:nvPicPr>
          <p:cNvPr id="7" name="Picture 6">
            <a:extLst>
              <a:ext uri="{FF2B5EF4-FFF2-40B4-BE49-F238E27FC236}">
                <a16:creationId xmlns:a16="http://schemas.microsoft.com/office/drawing/2014/main" id="{9C19528D-F6FE-654B-9594-D04C1E13BDBF}"/>
              </a:ext>
            </a:extLst>
          </p:cNvPr>
          <p:cNvPicPr>
            <a:picLocks noChangeAspect="1"/>
          </p:cNvPicPr>
          <p:nvPr/>
        </p:nvPicPr>
        <p:blipFill>
          <a:blip r:embed="rId7"/>
          <a:stretch>
            <a:fillRect/>
          </a:stretch>
        </p:blipFill>
        <p:spPr>
          <a:xfrm>
            <a:off x="8196114" y="4220925"/>
            <a:ext cx="2903146" cy="444011"/>
          </a:xfrm>
          <a:prstGeom prst="rect">
            <a:avLst/>
          </a:prstGeom>
          <a:ln>
            <a:solidFill>
              <a:schemeClr val="tx1"/>
            </a:solidFill>
          </a:ln>
        </p:spPr>
      </p:pic>
    </p:spTree>
    <p:extLst>
      <p:ext uri="{BB962C8B-B14F-4D97-AF65-F5344CB8AC3E}">
        <p14:creationId xmlns:p14="http://schemas.microsoft.com/office/powerpoint/2010/main" val="112541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5061A9A-FE72-8744-8DF9-DD356FC77D47}"/>
              </a:ext>
            </a:extLst>
          </p:cNvPr>
          <p:cNvPicPr>
            <a:picLocks noChangeAspect="1"/>
          </p:cNvPicPr>
          <p:nvPr/>
        </p:nvPicPr>
        <p:blipFill>
          <a:blip r:embed="rId2"/>
          <a:stretch>
            <a:fillRect/>
          </a:stretch>
        </p:blipFill>
        <p:spPr>
          <a:xfrm>
            <a:off x="326824" y="4350626"/>
            <a:ext cx="3134464" cy="1577343"/>
          </a:xfrm>
          <a:prstGeom prst="rect">
            <a:avLst/>
          </a:prstGeom>
          <a:ln>
            <a:solidFill>
              <a:schemeClr val="tx1"/>
            </a:solidFill>
          </a:ln>
        </p:spPr>
      </p:pic>
      <p:pic>
        <p:nvPicPr>
          <p:cNvPr id="2" name="Picture 1">
            <a:extLst>
              <a:ext uri="{FF2B5EF4-FFF2-40B4-BE49-F238E27FC236}">
                <a16:creationId xmlns:a16="http://schemas.microsoft.com/office/drawing/2014/main" id="{CF3DB46F-0AD3-4546-90D9-4C3F2A08C8CF}"/>
              </a:ext>
            </a:extLst>
          </p:cNvPr>
          <p:cNvPicPr>
            <a:picLocks noChangeAspect="1"/>
          </p:cNvPicPr>
          <p:nvPr/>
        </p:nvPicPr>
        <p:blipFill>
          <a:blip r:embed="rId3"/>
          <a:stretch>
            <a:fillRect/>
          </a:stretch>
        </p:blipFill>
        <p:spPr>
          <a:xfrm>
            <a:off x="327087" y="1708613"/>
            <a:ext cx="1860281" cy="1573266"/>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426258" y="379510"/>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560822" y="652579"/>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19" name="Oval 18">
            <a:extLst>
              <a:ext uri="{FF2B5EF4-FFF2-40B4-BE49-F238E27FC236}">
                <a16:creationId xmlns:a16="http://schemas.microsoft.com/office/drawing/2014/main" id="{8AE5BA9E-06B0-504B-92CD-4842D2DF4742}"/>
              </a:ext>
            </a:extLst>
          </p:cNvPr>
          <p:cNvSpPr/>
          <p:nvPr/>
        </p:nvSpPr>
        <p:spPr>
          <a:xfrm>
            <a:off x="3463926" y="2849213"/>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Oval 19">
            <a:extLst>
              <a:ext uri="{FF2B5EF4-FFF2-40B4-BE49-F238E27FC236}">
                <a16:creationId xmlns:a16="http://schemas.microsoft.com/office/drawing/2014/main" id="{5C8B6C73-653A-F941-AEE8-3120F0E5B672}"/>
              </a:ext>
            </a:extLst>
          </p:cNvPr>
          <p:cNvSpPr/>
          <p:nvPr/>
        </p:nvSpPr>
        <p:spPr>
          <a:xfrm>
            <a:off x="1194338" y="264591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1" name="TextBox 20">
            <a:extLst>
              <a:ext uri="{FF2B5EF4-FFF2-40B4-BE49-F238E27FC236}">
                <a16:creationId xmlns:a16="http://schemas.microsoft.com/office/drawing/2014/main" id="{D46705C5-6D7B-FD4F-8EA0-D1BAC255AAD2}"/>
              </a:ext>
            </a:extLst>
          </p:cNvPr>
          <p:cNvSpPr txBox="1"/>
          <p:nvPr/>
        </p:nvSpPr>
        <p:spPr>
          <a:xfrm>
            <a:off x="3549880" y="2728603"/>
            <a:ext cx="7889848" cy="461665"/>
          </a:xfrm>
          <a:prstGeom prst="rect">
            <a:avLst/>
          </a:prstGeom>
          <a:noFill/>
        </p:spPr>
        <p:txBody>
          <a:bodyPr wrap="square" rtlCol="0">
            <a:spAutoFit/>
          </a:bodyPr>
          <a:lstStyle/>
          <a:p>
            <a:r>
              <a:rPr lang="en-US" sz="1200" dirty="0" err="1">
                <a:solidFill>
                  <a:srgbClr val="0432FF"/>
                </a:solidFill>
              </a:rPr>
              <a:t>permuations</a:t>
            </a:r>
            <a:r>
              <a:rPr lang="en-US" sz="1200" dirty="0">
                <a:solidFill>
                  <a:srgbClr val="0432FF"/>
                </a:solidFill>
              </a:rPr>
              <a:t>() </a:t>
            </a:r>
            <a:r>
              <a:rPr lang="en-US" sz="1200" dirty="0"/>
              <a:t>is exactly like combination except that the order does not have the constraint of being maintained. It also does not require that the elements of the </a:t>
            </a:r>
            <a:r>
              <a:rPr lang="en-US" sz="1200" dirty="0" err="1"/>
              <a:t>iterable</a:t>
            </a:r>
            <a:r>
              <a:rPr lang="en-US" sz="1200" dirty="0"/>
              <a:t> be unique.</a:t>
            </a:r>
          </a:p>
        </p:txBody>
      </p:sp>
      <p:sp>
        <p:nvSpPr>
          <p:cNvPr id="29" name="TextBox 28">
            <a:extLst>
              <a:ext uri="{FF2B5EF4-FFF2-40B4-BE49-F238E27FC236}">
                <a16:creationId xmlns:a16="http://schemas.microsoft.com/office/drawing/2014/main" id="{E2B08792-1778-7142-871E-A27B99CEE5E7}"/>
              </a:ext>
            </a:extLst>
          </p:cNvPr>
          <p:cNvSpPr txBox="1"/>
          <p:nvPr/>
        </p:nvSpPr>
        <p:spPr>
          <a:xfrm>
            <a:off x="327087" y="1125134"/>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permutations()</a:t>
            </a:r>
          </a:p>
        </p:txBody>
      </p:sp>
      <p:sp>
        <p:nvSpPr>
          <p:cNvPr id="30" name="TextBox 29">
            <a:extLst>
              <a:ext uri="{FF2B5EF4-FFF2-40B4-BE49-F238E27FC236}">
                <a16:creationId xmlns:a16="http://schemas.microsoft.com/office/drawing/2014/main" id="{1AF623B0-DEE9-8A4E-8A00-FE1ACF0A597E}"/>
              </a:ext>
            </a:extLst>
          </p:cNvPr>
          <p:cNvSpPr txBox="1"/>
          <p:nvPr/>
        </p:nvSpPr>
        <p:spPr>
          <a:xfrm>
            <a:off x="327087" y="3558774"/>
            <a:ext cx="1780162" cy="523220"/>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combinations_with_replacements</a:t>
            </a:r>
            <a:r>
              <a:rPr lang="en-US" sz="1400" u="sng" dirty="0">
                <a:latin typeface="Arial" panose="020B0604020202020204" pitchFamily="34" charset="0"/>
                <a:cs typeface="Arial" panose="020B0604020202020204" pitchFamily="34" charset="0"/>
              </a:rPr>
              <a:t>()</a:t>
            </a:r>
          </a:p>
        </p:txBody>
      </p:sp>
      <p:sp>
        <p:nvSpPr>
          <p:cNvPr id="43" name="TextBox 42">
            <a:extLst>
              <a:ext uri="{FF2B5EF4-FFF2-40B4-BE49-F238E27FC236}">
                <a16:creationId xmlns:a16="http://schemas.microsoft.com/office/drawing/2014/main" id="{15BF21AD-C0DF-8046-B8F1-4D692CCED928}"/>
              </a:ext>
            </a:extLst>
          </p:cNvPr>
          <p:cNvSpPr txBox="1"/>
          <p:nvPr/>
        </p:nvSpPr>
        <p:spPr>
          <a:xfrm>
            <a:off x="6799633" y="3558774"/>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6" name="Oval 45">
            <a:extLst>
              <a:ext uri="{FF2B5EF4-FFF2-40B4-BE49-F238E27FC236}">
                <a16:creationId xmlns:a16="http://schemas.microsoft.com/office/drawing/2014/main" id="{113779E0-F300-B14C-9FEC-3807FE3CE221}"/>
              </a:ext>
            </a:extLst>
          </p:cNvPr>
          <p:cNvSpPr/>
          <p:nvPr/>
        </p:nvSpPr>
        <p:spPr>
          <a:xfrm>
            <a:off x="80928" y="600571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8" name="TextBox 47">
            <a:extLst>
              <a:ext uri="{FF2B5EF4-FFF2-40B4-BE49-F238E27FC236}">
                <a16:creationId xmlns:a16="http://schemas.microsoft.com/office/drawing/2014/main" id="{161B4A19-ECA8-F645-B476-576BBE4728F6}"/>
              </a:ext>
            </a:extLst>
          </p:cNvPr>
          <p:cNvSpPr txBox="1"/>
          <p:nvPr/>
        </p:nvSpPr>
        <p:spPr>
          <a:xfrm>
            <a:off x="276402" y="5990015"/>
            <a:ext cx="6817182" cy="830997"/>
          </a:xfrm>
          <a:prstGeom prst="rect">
            <a:avLst/>
          </a:prstGeom>
          <a:noFill/>
        </p:spPr>
        <p:txBody>
          <a:bodyPr wrap="square" rtlCol="0">
            <a:spAutoFit/>
          </a:bodyPr>
          <a:lstStyle/>
          <a:p>
            <a:r>
              <a:rPr lang="en-US" sz="1200" dirty="0" err="1">
                <a:solidFill>
                  <a:srgbClr val="0432FF"/>
                </a:solidFill>
              </a:rPr>
              <a:t>combinations_with_replacements</a:t>
            </a:r>
            <a:r>
              <a:rPr lang="en-US" sz="1200" dirty="0">
                <a:solidFill>
                  <a:srgbClr val="0432FF"/>
                </a:solidFill>
              </a:rPr>
              <a:t>() </a:t>
            </a:r>
            <a:r>
              <a:rPr lang="en-US" sz="1200" dirty="0"/>
              <a:t>the first argument is an </a:t>
            </a:r>
            <a:r>
              <a:rPr lang="en-US" sz="1200" dirty="0" err="1"/>
              <a:t>iterable</a:t>
            </a:r>
            <a:r>
              <a:rPr lang="en-US" sz="1200" dirty="0"/>
              <a:t>  of elements and the 2</a:t>
            </a:r>
            <a:r>
              <a:rPr lang="en-US" sz="1200" baseline="30000" dirty="0"/>
              <a:t>nd</a:t>
            </a:r>
            <a:r>
              <a:rPr lang="en-US" sz="1200" dirty="0"/>
              <a:t> is the length of the the pairing combination you wish to make from them (in our case the length specified  is 2). Note it replaces the first element of the pairing with the next element in the </a:t>
            </a:r>
            <a:r>
              <a:rPr lang="en-US" sz="1200" dirty="0" err="1"/>
              <a:t>iterable</a:t>
            </a:r>
            <a:r>
              <a:rPr lang="en-US" sz="1200" dirty="0"/>
              <a:t> and so on until you are left with a number that can only pair with itself.</a:t>
            </a:r>
          </a:p>
        </p:txBody>
      </p:sp>
      <p:pic>
        <p:nvPicPr>
          <p:cNvPr id="3" name="Picture 2">
            <a:extLst>
              <a:ext uri="{FF2B5EF4-FFF2-40B4-BE49-F238E27FC236}">
                <a16:creationId xmlns:a16="http://schemas.microsoft.com/office/drawing/2014/main" id="{9DF1242C-54E4-CF48-8F84-EF9F47A98AB5}"/>
              </a:ext>
            </a:extLst>
          </p:cNvPr>
          <p:cNvPicPr>
            <a:picLocks noChangeAspect="1"/>
          </p:cNvPicPr>
          <p:nvPr/>
        </p:nvPicPr>
        <p:blipFill>
          <a:blip r:embed="rId4"/>
          <a:stretch>
            <a:fillRect/>
          </a:stretch>
        </p:blipFill>
        <p:spPr>
          <a:xfrm>
            <a:off x="3549880" y="1727510"/>
            <a:ext cx="7594688" cy="830997"/>
          </a:xfrm>
          <a:prstGeom prst="rect">
            <a:avLst/>
          </a:prstGeom>
          <a:ln>
            <a:solidFill>
              <a:schemeClr val="tx1"/>
            </a:solidFill>
          </a:ln>
        </p:spPr>
      </p:pic>
      <p:sp>
        <p:nvSpPr>
          <p:cNvPr id="32" name="TextBox 31">
            <a:extLst>
              <a:ext uri="{FF2B5EF4-FFF2-40B4-BE49-F238E27FC236}">
                <a16:creationId xmlns:a16="http://schemas.microsoft.com/office/drawing/2014/main" id="{8CDC686A-3FEC-5B44-B493-9E32938AF768}"/>
              </a:ext>
            </a:extLst>
          </p:cNvPr>
          <p:cNvSpPr txBox="1"/>
          <p:nvPr/>
        </p:nvSpPr>
        <p:spPr>
          <a:xfrm>
            <a:off x="3776772" y="1435133"/>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cxnSp>
        <p:nvCxnSpPr>
          <p:cNvPr id="40" name="Straight Connector 39">
            <a:extLst>
              <a:ext uri="{FF2B5EF4-FFF2-40B4-BE49-F238E27FC236}">
                <a16:creationId xmlns:a16="http://schemas.microsoft.com/office/drawing/2014/main" id="{3C7AB8B8-0F32-7D48-9D25-01B78D7BEA25}"/>
              </a:ext>
            </a:extLst>
          </p:cNvPr>
          <p:cNvCxnSpPr>
            <a:cxnSpLocks/>
          </p:cNvCxnSpPr>
          <p:nvPr/>
        </p:nvCxnSpPr>
        <p:spPr>
          <a:xfrm flipH="1">
            <a:off x="77822" y="3429000"/>
            <a:ext cx="11828833" cy="0"/>
          </a:xfrm>
          <a:prstGeom prst="line">
            <a:avLst/>
          </a:prstGeom>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4CFCEA31-64C5-0D44-AFF0-1B94A0E032A7}"/>
              </a:ext>
            </a:extLst>
          </p:cNvPr>
          <p:cNvPicPr>
            <a:picLocks noChangeAspect="1"/>
          </p:cNvPicPr>
          <p:nvPr/>
        </p:nvPicPr>
        <p:blipFill>
          <a:blip r:embed="rId5"/>
          <a:stretch>
            <a:fillRect/>
          </a:stretch>
        </p:blipFill>
        <p:spPr>
          <a:xfrm>
            <a:off x="7093584" y="3877308"/>
            <a:ext cx="1325709" cy="2388467"/>
          </a:xfrm>
          <a:prstGeom prst="rect">
            <a:avLst/>
          </a:prstGeom>
          <a:ln>
            <a:solidFill>
              <a:schemeClr val="tx1"/>
            </a:solidFill>
          </a:ln>
        </p:spPr>
      </p:pic>
      <p:sp>
        <p:nvSpPr>
          <p:cNvPr id="41" name="Oval 40">
            <a:extLst>
              <a:ext uri="{FF2B5EF4-FFF2-40B4-BE49-F238E27FC236}">
                <a16:creationId xmlns:a16="http://schemas.microsoft.com/office/drawing/2014/main" id="{E2660E6E-6BDF-B945-A79F-33301D6AFAA2}"/>
              </a:ext>
            </a:extLst>
          </p:cNvPr>
          <p:cNvSpPr/>
          <p:nvPr/>
        </p:nvSpPr>
        <p:spPr>
          <a:xfrm>
            <a:off x="1872842" y="4869131"/>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1" name="TextBox 10">
            <a:extLst>
              <a:ext uri="{FF2B5EF4-FFF2-40B4-BE49-F238E27FC236}">
                <a16:creationId xmlns:a16="http://schemas.microsoft.com/office/drawing/2014/main" id="{AB68ECC5-8DAD-8342-BD9F-AC91D54BAD1B}"/>
              </a:ext>
            </a:extLst>
          </p:cNvPr>
          <p:cNvSpPr txBox="1"/>
          <p:nvPr/>
        </p:nvSpPr>
        <p:spPr>
          <a:xfrm>
            <a:off x="8907206" y="4117195"/>
            <a:ext cx="2237362" cy="1200329"/>
          </a:xfrm>
          <a:prstGeom prst="rect">
            <a:avLst/>
          </a:prstGeom>
          <a:noFill/>
          <a:ln>
            <a:solidFill>
              <a:schemeClr val="tx1"/>
            </a:solidFill>
          </a:ln>
        </p:spPr>
        <p:txBody>
          <a:bodyPr wrap="square" rtlCol="0">
            <a:spAutoFit/>
          </a:bodyPr>
          <a:lstStyle/>
          <a:p>
            <a:r>
              <a:rPr lang="en-US" dirty="0"/>
              <a:t>1,1  1,2  1,3  1,4</a:t>
            </a:r>
          </a:p>
          <a:p>
            <a:r>
              <a:rPr lang="en-US" dirty="0"/>
              <a:t>2,2  2,3  2,4</a:t>
            </a:r>
          </a:p>
          <a:p>
            <a:r>
              <a:rPr lang="en-US" dirty="0"/>
              <a:t>3,3 3,4</a:t>
            </a:r>
          </a:p>
          <a:p>
            <a:r>
              <a:rPr lang="en-US" dirty="0"/>
              <a:t>4,4</a:t>
            </a:r>
          </a:p>
        </p:txBody>
      </p:sp>
      <p:sp>
        <p:nvSpPr>
          <p:cNvPr id="12" name="TextBox 11">
            <a:extLst>
              <a:ext uri="{FF2B5EF4-FFF2-40B4-BE49-F238E27FC236}">
                <a16:creationId xmlns:a16="http://schemas.microsoft.com/office/drawing/2014/main" id="{B6E5D4AB-74CA-3146-AF3E-26A75F98A726}"/>
              </a:ext>
            </a:extLst>
          </p:cNvPr>
          <p:cNvSpPr txBox="1"/>
          <p:nvPr/>
        </p:nvSpPr>
        <p:spPr>
          <a:xfrm>
            <a:off x="8855238" y="3558774"/>
            <a:ext cx="2704290" cy="523220"/>
          </a:xfrm>
          <a:prstGeom prst="rect">
            <a:avLst/>
          </a:prstGeom>
          <a:noFill/>
        </p:spPr>
        <p:txBody>
          <a:bodyPr wrap="square" rtlCol="0">
            <a:spAutoFit/>
          </a:bodyPr>
          <a:lstStyle/>
          <a:p>
            <a:r>
              <a:rPr lang="en-US" sz="1400" dirty="0"/>
              <a:t>Its easier to see what is happening this way</a:t>
            </a:r>
          </a:p>
        </p:txBody>
      </p:sp>
    </p:spTree>
    <p:extLst>
      <p:ext uri="{BB962C8B-B14F-4D97-AF65-F5344CB8AC3E}">
        <p14:creationId xmlns:p14="http://schemas.microsoft.com/office/powerpoint/2010/main" val="5996974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B5B661-BC7B-CB47-8E1E-108C2F2715F6}"/>
              </a:ext>
            </a:extLst>
          </p:cNvPr>
          <p:cNvPicPr>
            <a:picLocks noChangeAspect="1"/>
          </p:cNvPicPr>
          <p:nvPr/>
        </p:nvPicPr>
        <p:blipFill>
          <a:blip r:embed="rId2"/>
          <a:stretch>
            <a:fillRect/>
          </a:stretch>
        </p:blipFill>
        <p:spPr>
          <a:xfrm>
            <a:off x="363167" y="1928270"/>
            <a:ext cx="6261100" cy="838200"/>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426258" y="379510"/>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94131" y="669916"/>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42" name="TextBox 41">
            <a:extLst>
              <a:ext uri="{FF2B5EF4-FFF2-40B4-BE49-F238E27FC236}">
                <a16:creationId xmlns:a16="http://schemas.microsoft.com/office/drawing/2014/main" id="{D9EA77DA-1F92-5F4E-87C5-685A8FB38162}"/>
              </a:ext>
            </a:extLst>
          </p:cNvPr>
          <p:cNvSpPr txBox="1"/>
          <p:nvPr/>
        </p:nvSpPr>
        <p:spPr>
          <a:xfrm>
            <a:off x="363167" y="1136710"/>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err="1">
                <a:latin typeface="Arial" panose="020B0604020202020204" pitchFamily="34" charset="0"/>
                <a:cs typeface="Arial" panose="020B0604020202020204" pitchFamily="34" charset="0"/>
              </a:rPr>
              <a:t>zip_longest</a:t>
            </a:r>
            <a:r>
              <a:rPr lang="en-US" sz="1400" u="sng" dirty="0">
                <a:latin typeface="Arial" panose="020B0604020202020204" pitchFamily="34" charset="0"/>
                <a:cs typeface="Arial" panose="020B0604020202020204" pitchFamily="34" charset="0"/>
              </a:rPr>
              <a:t>()</a:t>
            </a:r>
          </a:p>
        </p:txBody>
      </p:sp>
      <p:sp>
        <p:nvSpPr>
          <p:cNvPr id="43" name="TextBox 42">
            <a:extLst>
              <a:ext uri="{FF2B5EF4-FFF2-40B4-BE49-F238E27FC236}">
                <a16:creationId xmlns:a16="http://schemas.microsoft.com/office/drawing/2014/main" id="{15BF21AD-C0DF-8046-B8F1-4D692CCED928}"/>
              </a:ext>
            </a:extLst>
          </p:cNvPr>
          <p:cNvSpPr txBox="1"/>
          <p:nvPr/>
        </p:nvSpPr>
        <p:spPr>
          <a:xfrm>
            <a:off x="0" y="3429000"/>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5" name="Oval 44">
            <a:extLst>
              <a:ext uri="{FF2B5EF4-FFF2-40B4-BE49-F238E27FC236}">
                <a16:creationId xmlns:a16="http://schemas.microsoft.com/office/drawing/2014/main" id="{7D1C2057-E000-9B43-B5CC-18310D606035}"/>
              </a:ext>
            </a:extLst>
          </p:cNvPr>
          <p:cNvSpPr/>
          <p:nvPr/>
        </p:nvSpPr>
        <p:spPr>
          <a:xfrm>
            <a:off x="7044732" y="1714300"/>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6" name="Oval 45">
            <a:extLst>
              <a:ext uri="{FF2B5EF4-FFF2-40B4-BE49-F238E27FC236}">
                <a16:creationId xmlns:a16="http://schemas.microsoft.com/office/drawing/2014/main" id="{113779E0-F300-B14C-9FEC-3807FE3CE221}"/>
              </a:ext>
            </a:extLst>
          </p:cNvPr>
          <p:cNvSpPr/>
          <p:nvPr/>
        </p:nvSpPr>
        <p:spPr>
          <a:xfrm>
            <a:off x="1614794" y="2425842"/>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8" name="TextBox 47">
            <a:extLst>
              <a:ext uri="{FF2B5EF4-FFF2-40B4-BE49-F238E27FC236}">
                <a16:creationId xmlns:a16="http://schemas.microsoft.com/office/drawing/2014/main" id="{161B4A19-ECA8-F645-B476-576BBE4728F6}"/>
              </a:ext>
            </a:extLst>
          </p:cNvPr>
          <p:cNvSpPr txBox="1"/>
          <p:nvPr/>
        </p:nvSpPr>
        <p:spPr>
          <a:xfrm>
            <a:off x="7207267" y="1616648"/>
            <a:ext cx="3791602" cy="830997"/>
          </a:xfrm>
          <a:prstGeom prst="rect">
            <a:avLst/>
          </a:prstGeom>
          <a:noFill/>
        </p:spPr>
        <p:txBody>
          <a:bodyPr wrap="square" rtlCol="0">
            <a:spAutoFit/>
          </a:bodyPr>
          <a:lstStyle/>
          <a:p>
            <a:r>
              <a:rPr lang="en-US" sz="1200" dirty="0" err="1">
                <a:solidFill>
                  <a:srgbClr val="0432FF"/>
                </a:solidFill>
              </a:rPr>
              <a:t>zip_longest</a:t>
            </a:r>
            <a:r>
              <a:rPr lang="en-US" sz="1200" dirty="0">
                <a:solidFill>
                  <a:srgbClr val="0432FF"/>
                </a:solidFill>
              </a:rPr>
              <a:t>() </a:t>
            </a:r>
            <a:r>
              <a:rPr lang="en-US" sz="1200" dirty="0"/>
              <a:t>takes any number of </a:t>
            </a:r>
            <a:r>
              <a:rPr lang="en-US" sz="1200" dirty="0" err="1"/>
              <a:t>iterables</a:t>
            </a:r>
            <a:r>
              <a:rPr lang="en-US" sz="1200" dirty="0"/>
              <a:t> and combines them together. For any that are longer than another, it will compensate for the shorter ones with a </a:t>
            </a:r>
            <a:r>
              <a:rPr lang="en-US" sz="1200" i="1" dirty="0" err="1"/>
              <a:t>fillvalue</a:t>
            </a:r>
            <a:r>
              <a:rPr lang="en-US" sz="1200" dirty="0"/>
              <a:t> object. </a:t>
            </a:r>
          </a:p>
        </p:txBody>
      </p:sp>
      <p:pic>
        <p:nvPicPr>
          <p:cNvPr id="5" name="Picture 4">
            <a:extLst>
              <a:ext uri="{FF2B5EF4-FFF2-40B4-BE49-F238E27FC236}">
                <a16:creationId xmlns:a16="http://schemas.microsoft.com/office/drawing/2014/main" id="{6FC94F57-ED30-D246-964A-BC14A003561C}"/>
              </a:ext>
            </a:extLst>
          </p:cNvPr>
          <p:cNvPicPr>
            <a:picLocks noChangeAspect="1"/>
          </p:cNvPicPr>
          <p:nvPr/>
        </p:nvPicPr>
        <p:blipFill>
          <a:blip r:embed="rId3"/>
          <a:stretch>
            <a:fillRect/>
          </a:stretch>
        </p:blipFill>
        <p:spPr>
          <a:xfrm>
            <a:off x="251493" y="3903106"/>
            <a:ext cx="1790700" cy="1498600"/>
          </a:xfrm>
          <a:prstGeom prst="rect">
            <a:avLst/>
          </a:prstGeom>
          <a:ln>
            <a:solidFill>
              <a:schemeClr val="tx1"/>
            </a:solidFill>
          </a:ln>
        </p:spPr>
      </p:pic>
      <p:pic>
        <p:nvPicPr>
          <p:cNvPr id="6" name="Picture 5">
            <a:extLst>
              <a:ext uri="{FF2B5EF4-FFF2-40B4-BE49-F238E27FC236}">
                <a16:creationId xmlns:a16="http://schemas.microsoft.com/office/drawing/2014/main" id="{D4422A84-8C3B-3945-B979-514426D5B87D}"/>
              </a:ext>
            </a:extLst>
          </p:cNvPr>
          <p:cNvPicPr>
            <a:picLocks noChangeAspect="1"/>
          </p:cNvPicPr>
          <p:nvPr/>
        </p:nvPicPr>
        <p:blipFill>
          <a:blip r:embed="rId4"/>
          <a:stretch>
            <a:fillRect/>
          </a:stretch>
        </p:blipFill>
        <p:spPr>
          <a:xfrm>
            <a:off x="3969686" y="4024652"/>
            <a:ext cx="2171700" cy="1511300"/>
          </a:xfrm>
          <a:prstGeom prst="rect">
            <a:avLst/>
          </a:prstGeom>
          <a:ln>
            <a:solidFill>
              <a:schemeClr val="tx1"/>
            </a:solidFill>
          </a:ln>
        </p:spPr>
      </p:pic>
      <p:sp>
        <p:nvSpPr>
          <p:cNvPr id="7" name="TextBox 6">
            <a:extLst>
              <a:ext uri="{FF2B5EF4-FFF2-40B4-BE49-F238E27FC236}">
                <a16:creationId xmlns:a16="http://schemas.microsoft.com/office/drawing/2014/main" id="{6AADED43-96B0-DA4B-BBD5-DED9FCEECA18}"/>
              </a:ext>
            </a:extLst>
          </p:cNvPr>
          <p:cNvSpPr txBox="1"/>
          <p:nvPr/>
        </p:nvSpPr>
        <p:spPr>
          <a:xfrm>
            <a:off x="3493717" y="3321278"/>
            <a:ext cx="4861808" cy="523220"/>
          </a:xfrm>
          <a:prstGeom prst="rect">
            <a:avLst/>
          </a:prstGeom>
          <a:noFill/>
        </p:spPr>
        <p:txBody>
          <a:bodyPr wrap="square" rtlCol="0">
            <a:spAutoFit/>
          </a:bodyPr>
          <a:lstStyle/>
          <a:p>
            <a:r>
              <a:rPr lang="en-US" sz="1400" dirty="0"/>
              <a:t>If you pass no </a:t>
            </a:r>
            <a:r>
              <a:rPr lang="en-US" sz="1400" i="1" dirty="0" err="1"/>
              <a:t>fillvalue</a:t>
            </a:r>
            <a:r>
              <a:rPr lang="en-US" sz="1400" dirty="0"/>
              <a:t> it will automatically add the word </a:t>
            </a:r>
            <a:r>
              <a:rPr lang="en-US" sz="1400" i="1" dirty="0"/>
              <a:t>none</a:t>
            </a:r>
            <a:r>
              <a:rPr lang="en-US" sz="1400" dirty="0"/>
              <a:t> where </a:t>
            </a:r>
            <a:r>
              <a:rPr lang="en-US" sz="1400" dirty="0" err="1"/>
              <a:t>iterables</a:t>
            </a:r>
            <a:r>
              <a:rPr lang="en-US" sz="1400" dirty="0"/>
              <a:t> are shorter than others</a:t>
            </a:r>
          </a:p>
        </p:txBody>
      </p:sp>
      <p:pic>
        <p:nvPicPr>
          <p:cNvPr id="10" name="Graphic 9" descr="Line Arrow: Rotate right">
            <a:extLst>
              <a:ext uri="{FF2B5EF4-FFF2-40B4-BE49-F238E27FC236}">
                <a16:creationId xmlns:a16="http://schemas.microsoft.com/office/drawing/2014/main" id="{DCC587A1-C29B-7041-8932-0E212E25B5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045959">
            <a:off x="6728581" y="3989588"/>
            <a:ext cx="914400" cy="914400"/>
          </a:xfrm>
          <a:prstGeom prst="rect">
            <a:avLst/>
          </a:prstGeom>
        </p:spPr>
      </p:pic>
    </p:spTree>
    <p:extLst>
      <p:ext uri="{BB962C8B-B14F-4D97-AF65-F5344CB8AC3E}">
        <p14:creationId xmlns:p14="http://schemas.microsoft.com/office/powerpoint/2010/main" val="2747360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AA862E-1EB1-6547-AA81-5FF8417086A1}"/>
              </a:ext>
            </a:extLst>
          </p:cNvPr>
          <p:cNvPicPr>
            <a:picLocks noChangeAspect="1"/>
          </p:cNvPicPr>
          <p:nvPr/>
        </p:nvPicPr>
        <p:blipFill>
          <a:blip r:embed="rId2"/>
          <a:stretch>
            <a:fillRect/>
          </a:stretch>
        </p:blipFill>
        <p:spPr>
          <a:xfrm>
            <a:off x="5523982" y="1470306"/>
            <a:ext cx="6558561" cy="3873770"/>
          </a:xfrm>
          <a:prstGeom prst="rect">
            <a:avLst/>
          </a:prstGeom>
          <a:ln>
            <a:solidFill>
              <a:schemeClr val="tx1"/>
            </a:solidFill>
          </a:ln>
        </p:spPr>
      </p:pic>
      <p:pic>
        <p:nvPicPr>
          <p:cNvPr id="2" name="Picture 1">
            <a:extLst>
              <a:ext uri="{FF2B5EF4-FFF2-40B4-BE49-F238E27FC236}">
                <a16:creationId xmlns:a16="http://schemas.microsoft.com/office/drawing/2014/main" id="{C376CAA0-B711-9743-B2B2-F8FC552D21FA}"/>
              </a:ext>
            </a:extLst>
          </p:cNvPr>
          <p:cNvPicPr>
            <a:picLocks noChangeAspect="1"/>
          </p:cNvPicPr>
          <p:nvPr/>
        </p:nvPicPr>
        <p:blipFill>
          <a:blip r:embed="rId3"/>
          <a:stretch>
            <a:fillRect/>
          </a:stretch>
        </p:blipFill>
        <p:spPr>
          <a:xfrm>
            <a:off x="161319" y="1528585"/>
            <a:ext cx="3882687" cy="2894182"/>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194131" y="306334"/>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51794" y="568935"/>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19" name="Oval 18">
            <a:extLst>
              <a:ext uri="{FF2B5EF4-FFF2-40B4-BE49-F238E27FC236}">
                <a16:creationId xmlns:a16="http://schemas.microsoft.com/office/drawing/2014/main" id="{8AE5BA9E-06B0-504B-92CD-4842D2DF4742}"/>
              </a:ext>
            </a:extLst>
          </p:cNvPr>
          <p:cNvSpPr/>
          <p:nvPr/>
        </p:nvSpPr>
        <p:spPr>
          <a:xfrm>
            <a:off x="7376474" y="2289591"/>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Oval 19">
            <a:extLst>
              <a:ext uri="{FF2B5EF4-FFF2-40B4-BE49-F238E27FC236}">
                <a16:creationId xmlns:a16="http://schemas.microsoft.com/office/drawing/2014/main" id="{5C8B6C73-653A-F941-AEE8-3120F0E5B672}"/>
              </a:ext>
            </a:extLst>
          </p:cNvPr>
          <p:cNvSpPr/>
          <p:nvPr/>
        </p:nvSpPr>
        <p:spPr>
          <a:xfrm>
            <a:off x="2002279" y="2833285"/>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3" name="Oval 22">
            <a:extLst>
              <a:ext uri="{FF2B5EF4-FFF2-40B4-BE49-F238E27FC236}">
                <a16:creationId xmlns:a16="http://schemas.microsoft.com/office/drawing/2014/main" id="{3A66A85B-9DFB-2D46-B9AB-962A908DC0DB}"/>
              </a:ext>
            </a:extLst>
          </p:cNvPr>
          <p:cNvSpPr/>
          <p:nvPr/>
        </p:nvSpPr>
        <p:spPr>
          <a:xfrm>
            <a:off x="7305949" y="3655444"/>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4" name="Oval 23">
            <a:extLst>
              <a:ext uri="{FF2B5EF4-FFF2-40B4-BE49-F238E27FC236}">
                <a16:creationId xmlns:a16="http://schemas.microsoft.com/office/drawing/2014/main" id="{176ADF0E-E46B-754F-BAA2-401E9ED7D71B}"/>
              </a:ext>
            </a:extLst>
          </p:cNvPr>
          <p:cNvSpPr/>
          <p:nvPr/>
        </p:nvSpPr>
        <p:spPr>
          <a:xfrm>
            <a:off x="1928900" y="3986883"/>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6" name="Oval 25">
            <a:extLst>
              <a:ext uri="{FF2B5EF4-FFF2-40B4-BE49-F238E27FC236}">
                <a16:creationId xmlns:a16="http://schemas.microsoft.com/office/drawing/2014/main" id="{14D74FEE-4F94-014B-BCD5-021B1CDC436C}"/>
              </a:ext>
            </a:extLst>
          </p:cNvPr>
          <p:cNvSpPr/>
          <p:nvPr/>
        </p:nvSpPr>
        <p:spPr>
          <a:xfrm>
            <a:off x="7287173" y="4950101"/>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29" name="TextBox 28">
            <a:extLst>
              <a:ext uri="{FF2B5EF4-FFF2-40B4-BE49-F238E27FC236}">
                <a16:creationId xmlns:a16="http://schemas.microsoft.com/office/drawing/2014/main" id="{E2B08792-1778-7142-871E-A27B99CEE5E7}"/>
              </a:ext>
            </a:extLst>
          </p:cNvPr>
          <p:cNvSpPr txBox="1"/>
          <p:nvPr/>
        </p:nvSpPr>
        <p:spPr>
          <a:xfrm>
            <a:off x="322501" y="977693"/>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accumulate()</a:t>
            </a:r>
          </a:p>
        </p:txBody>
      </p:sp>
      <p:sp>
        <p:nvSpPr>
          <p:cNvPr id="4" name="TextBox 3">
            <a:extLst>
              <a:ext uri="{FF2B5EF4-FFF2-40B4-BE49-F238E27FC236}">
                <a16:creationId xmlns:a16="http://schemas.microsoft.com/office/drawing/2014/main" id="{B0E38C25-7D26-0141-A391-3E8C799D3B15}"/>
              </a:ext>
            </a:extLst>
          </p:cNvPr>
          <p:cNvSpPr txBox="1"/>
          <p:nvPr/>
        </p:nvSpPr>
        <p:spPr>
          <a:xfrm>
            <a:off x="2102662" y="917861"/>
            <a:ext cx="8529670" cy="523220"/>
          </a:xfrm>
          <a:prstGeom prst="rect">
            <a:avLst/>
          </a:prstGeom>
          <a:noFill/>
        </p:spPr>
        <p:txBody>
          <a:bodyPr wrap="square" rtlCol="0">
            <a:spAutoFit/>
          </a:bodyPr>
          <a:lstStyle/>
          <a:p>
            <a:r>
              <a:rPr lang="en-US" sz="1400" dirty="0"/>
              <a:t>Makes an iterator that returns accumulated sums, or accumulated results of other binary functions. Takes an </a:t>
            </a:r>
            <a:r>
              <a:rPr lang="en-US" sz="1400" dirty="0" err="1"/>
              <a:t>interable</a:t>
            </a:r>
            <a:r>
              <a:rPr lang="en-US" sz="1400" dirty="0"/>
              <a:t> and a function</a:t>
            </a:r>
          </a:p>
        </p:txBody>
      </p:sp>
      <p:sp>
        <p:nvSpPr>
          <p:cNvPr id="40" name="Oval 39">
            <a:extLst>
              <a:ext uri="{FF2B5EF4-FFF2-40B4-BE49-F238E27FC236}">
                <a16:creationId xmlns:a16="http://schemas.microsoft.com/office/drawing/2014/main" id="{89C44502-AF52-194F-8716-8EB8C3384975}"/>
              </a:ext>
            </a:extLst>
          </p:cNvPr>
          <p:cNvSpPr/>
          <p:nvPr/>
        </p:nvSpPr>
        <p:spPr>
          <a:xfrm>
            <a:off x="161319" y="465451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5" name="TextBox 4">
            <a:extLst>
              <a:ext uri="{FF2B5EF4-FFF2-40B4-BE49-F238E27FC236}">
                <a16:creationId xmlns:a16="http://schemas.microsoft.com/office/drawing/2014/main" id="{0950CA5F-B21D-4E4A-BD55-CC29753040C5}"/>
              </a:ext>
            </a:extLst>
          </p:cNvPr>
          <p:cNvSpPr txBox="1"/>
          <p:nvPr/>
        </p:nvSpPr>
        <p:spPr>
          <a:xfrm>
            <a:off x="322501" y="4549793"/>
            <a:ext cx="4095345" cy="600164"/>
          </a:xfrm>
          <a:prstGeom prst="rect">
            <a:avLst/>
          </a:prstGeom>
          <a:noFill/>
        </p:spPr>
        <p:txBody>
          <a:bodyPr wrap="square" rtlCol="0">
            <a:spAutoFit/>
          </a:bodyPr>
          <a:lstStyle/>
          <a:p>
            <a:r>
              <a:rPr lang="en-US" sz="1100" dirty="0"/>
              <a:t>The max() function used with accumulate, loops over all values comparing one to the next to arrive at the max number</a:t>
            </a:r>
          </a:p>
        </p:txBody>
      </p:sp>
      <p:sp>
        <p:nvSpPr>
          <p:cNvPr id="44" name="Oval 43">
            <a:extLst>
              <a:ext uri="{FF2B5EF4-FFF2-40B4-BE49-F238E27FC236}">
                <a16:creationId xmlns:a16="http://schemas.microsoft.com/office/drawing/2014/main" id="{BB31471E-664D-8641-BE59-1B9741F6CA60}"/>
              </a:ext>
            </a:extLst>
          </p:cNvPr>
          <p:cNvSpPr/>
          <p:nvPr/>
        </p:nvSpPr>
        <p:spPr>
          <a:xfrm>
            <a:off x="151794" y="5292361"/>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47" name="TextBox 46">
            <a:extLst>
              <a:ext uri="{FF2B5EF4-FFF2-40B4-BE49-F238E27FC236}">
                <a16:creationId xmlns:a16="http://schemas.microsoft.com/office/drawing/2014/main" id="{278B205B-C477-D94D-8681-6919CD8BC9B0}"/>
              </a:ext>
            </a:extLst>
          </p:cNvPr>
          <p:cNvSpPr txBox="1"/>
          <p:nvPr/>
        </p:nvSpPr>
        <p:spPr>
          <a:xfrm>
            <a:off x="348309" y="5254133"/>
            <a:ext cx="4095345" cy="600164"/>
          </a:xfrm>
          <a:prstGeom prst="rect">
            <a:avLst/>
          </a:prstGeom>
          <a:noFill/>
        </p:spPr>
        <p:txBody>
          <a:bodyPr wrap="square" rtlCol="0">
            <a:spAutoFit/>
          </a:bodyPr>
          <a:lstStyle/>
          <a:p>
            <a:r>
              <a:rPr lang="en-US" sz="1100" dirty="0"/>
              <a:t>The min() function used with accumulate, loops over all values comparing one to the next to arrive at the min number</a:t>
            </a:r>
          </a:p>
        </p:txBody>
      </p:sp>
      <p:sp>
        <p:nvSpPr>
          <p:cNvPr id="49" name="Oval 48">
            <a:extLst>
              <a:ext uri="{FF2B5EF4-FFF2-40B4-BE49-F238E27FC236}">
                <a16:creationId xmlns:a16="http://schemas.microsoft.com/office/drawing/2014/main" id="{12096547-00F5-A54D-A935-140DB80E1CD3}"/>
              </a:ext>
            </a:extLst>
          </p:cNvPr>
          <p:cNvSpPr/>
          <p:nvPr/>
        </p:nvSpPr>
        <p:spPr>
          <a:xfrm>
            <a:off x="5223419" y="5554215"/>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50" name="TextBox 49">
            <a:extLst>
              <a:ext uri="{FF2B5EF4-FFF2-40B4-BE49-F238E27FC236}">
                <a16:creationId xmlns:a16="http://schemas.microsoft.com/office/drawing/2014/main" id="{26C76EC4-49EA-374C-AE49-1545AADD3E45}"/>
              </a:ext>
            </a:extLst>
          </p:cNvPr>
          <p:cNvSpPr txBox="1"/>
          <p:nvPr/>
        </p:nvSpPr>
        <p:spPr>
          <a:xfrm>
            <a:off x="5469851" y="5517032"/>
            <a:ext cx="6558561" cy="261610"/>
          </a:xfrm>
          <a:prstGeom prst="rect">
            <a:avLst/>
          </a:prstGeom>
          <a:noFill/>
        </p:spPr>
        <p:txBody>
          <a:bodyPr wrap="square" rtlCol="0">
            <a:spAutoFit/>
          </a:bodyPr>
          <a:lstStyle/>
          <a:p>
            <a:r>
              <a:rPr lang="en-US" sz="1100" dirty="0"/>
              <a:t>The </a:t>
            </a:r>
            <a:r>
              <a:rPr lang="en-US" sz="1100" dirty="0" err="1"/>
              <a:t>mul</a:t>
            </a:r>
            <a:r>
              <a:rPr lang="en-US" sz="1100" dirty="0"/>
              <a:t>() function used with accumulate, loops over all values multiplying each to the next</a:t>
            </a:r>
          </a:p>
        </p:txBody>
      </p:sp>
      <p:sp>
        <p:nvSpPr>
          <p:cNvPr id="51" name="Oval 50">
            <a:extLst>
              <a:ext uri="{FF2B5EF4-FFF2-40B4-BE49-F238E27FC236}">
                <a16:creationId xmlns:a16="http://schemas.microsoft.com/office/drawing/2014/main" id="{899D1EFA-80BB-3B44-865F-140E48CA44F7}"/>
              </a:ext>
            </a:extLst>
          </p:cNvPr>
          <p:cNvSpPr/>
          <p:nvPr/>
        </p:nvSpPr>
        <p:spPr>
          <a:xfrm>
            <a:off x="5223419" y="5854297"/>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52" name="TextBox 51">
            <a:extLst>
              <a:ext uri="{FF2B5EF4-FFF2-40B4-BE49-F238E27FC236}">
                <a16:creationId xmlns:a16="http://schemas.microsoft.com/office/drawing/2014/main" id="{3B323048-7BDF-3847-9891-513AD874427A}"/>
              </a:ext>
            </a:extLst>
          </p:cNvPr>
          <p:cNvSpPr txBox="1"/>
          <p:nvPr/>
        </p:nvSpPr>
        <p:spPr>
          <a:xfrm>
            <a:off x="5469850" y="5774709"/>
            <a:ext cx="6558561" cy="261610"/>
          </a:xfrm>
          <a:prstGeom prst="rect">
            <a:avLst/>
          </a:prstGeom>
          <a:noFill/>
        </p:spPr>
        <p:txBody>
          <a:bodyPr wrap="square" rtlCol="0">
            <a:spAutoFit/>
          </a:bodyPr>
          <a:lstStyle/>
          <a:p>
            <a:r>
              <a:rPr lang="en-US" sz="1100" dirty="0"/>
              <a:t>The  sub() function used with accumulate, loops over all values subtracting each from the previous</a:t>
            </a:r>
          </a:p>
        </p:txBody>
      </p:sp>
      <p:sp>
        <p:nvSpPr>
          <p:cNvPr id="53" name="Oval 52">
            <a:extLst>
              <a:ext uri="{FF2B5EF4-FFF2-40B4-BE49-F238E27FC236}">
                <a16:creationId xmlns:a16="http://schemas.microsoft.com/office/drawing/2014/main" id="{62E3E81C-D835-8E49-989A-3CE92A735F49}"/>
              </a:ext>
            </a:extLst>
          </p:cNvPr>
          <p:cNvSpPr/>
          <p:nvPr/>
        </p:nvSpPr>
        <p:spPr>
          <a:xfrm>
            <a:off x="5223419" y="6217869"/>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54" name="TextBox 53">
            <a:extLst>
              <a:ext uri="{FF2B5EF4-FFF2-40B4-BE49-F238E27FC236}">
                <a16:creationId xmlns:a16="http://schemas.microsoft.com/office/drawing/2014/main" id="{94A44351-8094-2A45-946B-1CF23F60B51F}"/>
              </a:ext>
            </a:extLst>
          </p:cNvPr>
          <p:cNvSpPr txBox="1"/>
          <p:nvPr/>
        </p:nvSpPr>
        <p:spPr>
          <a:xfrm>
            <a:off x="5481645" y="6158259"/>
            <a:ext cx="6558561" cy="261610"/>
          </a:xfrm>
          <a:prstGeom prst="rect">
            <a:avLst/>
          </a:prstGeom>
          <a:noFill/>
        </p:spPr>
        <p:txBody>
          <a:bodyPr wrap="square" rtlCol="0">
            <a:spAutoFit/>
          </a:bodyPr>
          <a:lstStyle/>
          <a:p>
            <a:r>
              <a:rPr lang="en-US" sz="1100" dirty="0"/>
              <a:t>The  </a:t>
            </a:r>
            <a:r>
              <a:rPr lang="en-US" sz="1100" dirty="0" err="1"/>
              <a:t>concat</a:t>
            </a:r>
            <a:r>
              <a:rPr lang="en-US" sz="1100" dirty="0"/>
              <a:t>() function used with accumulate, loops over all values concatenating each to the next</a:t>
            </a:r>
          </a:p>
        </p:txBody>
      </p:sp>
    </p:spTree>
    <p:extLst>
      <p:ext uri="{BB962C8B-B14F-4D97-AF65-F5344CB8AC3E}">
        <p14:creationId xmlns:p14="http://schemas.microsoft.com/office/powerpoint/2010/main" val="1805751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6146B2D-6D62-9E48-8920-B1BF5AAA82BD}"/>
              </a:ext>
            </a:extLst>
          </p:cNvPr>
          <p:cNvPicPr>
            <a:picLocks noChangeAspect="1"/>
          </p:cNvPicPr>
          <p:nvPr/>
        </p:nvPicPr>
        <p:blipFill>
          <a:blip r:embed="rId2"/>
          <a:stretch>
            <a:fillRect/>
          </a:stretch>
        </p:blipFill>
        <p:spPr>
          <a:xfrm>
            <a:off x="426258" y="2192518"/>
            <a:ext cx="6308863" cy="2239362"/>
          </a:xfrm>
          <a:prstGeom prst="rect">
            <a:avLst/>
          </a:prstGeom>
          <a:ln>
            <a:solidFill>
              <a:schemeClr val="tx1"/>
            </a:solidFill>
          </a:ln>
        </p:spPr>
      </p:pic>
      <p:sp>
        <p:nvSpPr>
          <p:cNvPr id="9" name="TextBox 8">
            <a:extLst>
              <a:ext uri="{FF2B5EF4-FFF2-40B4-BE49-F238E27FC236}">
                <a16:creationId xmlns:a16="http://schemas.microsoft.com/office/drawing/2014/main" id="{C428269E-460B-FB47-BFB6-7542CD986B6E}"/>
              </a:ext>
            </a:extLst>
          </p:cNvPr>
          <p:cNvSpPr txBox="1"/>
          <p:nvPr/>
        </p:nvSpPr>
        <p:spPr>
          <a:xfrm>
            <a:off x="194131" y="330971"/>
            <a:ext cx="3035030" cy="307777"/>
          </a:xfrm>
          <a:prstGeom prst="rect">
            <a:avLst/>
          </a:prstGeom>
          <a:noFill/>
        </p:spPr>
        <p:txBody>
          <a:bodyPr wrap="square" rtlCol="0">
            <a:spAutoFit/>
          </a:bodyPr>
          <a:lstStyle/>
          <a:p>
            <a:r>
              <a:rPr lang="en-US" sz="1400" u="sng" dirty="0"/>
              <a:t>The </a:t>
            </a:r>
            <a:r>
              <a:rPr lang="en-US" sz="1400" u="sng" dirty="0" err="1"/>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94131" y="669916"/>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sp>
        <p:nvSpPr>
          <p:cNvPr id="19" name="Oval 18">
            <a:extLst>
              <a:ext uri="{FF2B5EF4-FFF2-40B4-BE49-F238E27FC236}">
                <a16:creationId xmlns:a16="http://schemas.microsoft.com/office/drawing/2014/main" id="{8AE5BA9E-06B0-504B-92CD-4842D2DF4742}"/>
              </a:ext>
            </a:extLst>
          </p:cNvPr>
          <p:cNvSpPr/>
          <p:nvPr/>
        </p:nvSpPr>
        <p:spPr>
          <a:xfrm>
            <a:off x="2405838" y="345041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3" name="Oval 22">
            <a:extLst>
              <a:ext uri="{FF2B5EF4-FFF2-40B4-BE49-F238E27FC236}">
                <a16:creationId xmlns:a16="http://schemas.microsoft.com/office/drawing/2014/main" id="{3A66A85B-9DFB-2D46-B9AB-962A908DC0DB}"/>
              </a:ext>
            </a:extLst>
          </p:cNvPr>
          <p:cNvSpPr/>
          <p:nvPr/>
        </p:nvSpPr>
        <p:spPr>
          <a:xfrm>
            <a:off x="3390763" y="3461091"/>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9" name="TextBox 28">
            <a:extLst>
              <a:ext uri="{FF2B5EF4-FFF2-40B4-BE49-F238E27FC236}">
                <a16:creationId xmlns:a16="http://schemas.microsoft.com/office/drawing/2014/main" id="{E2B08792-1778-7142-871E-A27B99CEE5E7}"/>
              </a:ext>
            </a:extLst>
          </p:cNvPr>
          <p:cNvSpPr txBox="1"/>
          <p:nvPr/>
        </p:nvSpPr>
        <p:spPr>
          <a:xfrm>
            <a:off x="322501" y="977693"/>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accumulate()</a:t>
            </a:r>
          </a:p>
        </p:txBody>
      </p:sp>
      <p:sp>
        <p:nvSpPr>
          <p:cNvPr id="13" name="TextBox 12">
            <a:extLst>
              <a:ext uri="{FF2B5EF4-FFF2-40B4-BE49-F238E27FC236}">
                <a16:creationId xmlns:a16="http://schemas.microsoft.com/office/drawing/2014/main" id="{6EDDEE2E-4B72-534E-A2ED-1999DA7E84C9}"/>
              </a:ext>
            </a:extLst>
          </p:cNvPr>
          <p:cNvSpPr txBox="1"/>
          <p:nvPr/>
        </p:nvSpPr>
        <p:spPr>
          <a:xfrm>
            <a:off x="2102663" y="997570"/>
            <a:ext cx="8529670" cy="523220"/>
          </a:xfrm>
          <a:prstGeom prst="rect">
            <a:avLst/>
          </a:prstGeom>
          <a:noFill/>
        </p:spPr>
        <p:txBody>
          <a:bodyPr wrap="square" rtlCol="0">
            <a:spAutoFit/>
          </a:bodyPr>
          <a:lstStyle/>
          <a:p>
            <a:r>
              <a:rPr lang="en-US" sz="1400" dirty="0"/>
              <a:t>Makes an iterator that returns accumulated sums, or accumulated results of other binary functions. Takes an </a:t>
            </a:r>
            <a:r>
              <a:rPr lang="en-US" sz="1400" dirty="0" err="1"/>
              <a:t>iterable</a:t>
            </a:r>
            <a:r>
              <a:rPr lang="en-US" sz="1400" dirty="0"/>
              <a:t> and a function</a:t>
            </a:r>
          </a:p>
        </p:txBody>
      </p:sp>
      <p:sp>
        <p:nvSpPr>
          <p:cNvPr id="17" name="Oval 16">
            <a:extLst>
              <a:ext uri="{FF2B5EF4-FFF2-40B4-BE49-F238E27FC236}">
                <a16:creationId xmlns:a16="http://schemas.microsoft.com/office/drawing/2014/main" id="{E3E585BD-E858-2943-9A53-B7C75221919D}"/>
              </a:ext>
            </a:extLst>
          </p:cNvPr>
          <p:cNvSpPr/>
          <p:nvPr/>
        </p:nvSpPr>
        <p:spPr>
          <a:xfrm>
            <a:off x="355733" y="477503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8" name="Oval 17">
            <a:extLst>
              <a:ext uri="{FF2B5EF4-FFF2-40B4-BE49-F238E27FC236}">
                <a16:creationId xmlns:a16="http://schemas.microsoft.com/office/drawing/2014/main" id="{BDE09A0C-3028-C94C-BB64-F0915931A795}"/>
              </a:ext>
            </a:extLst>
          </p:cNvPr>
          <p:cNvSpPr/>
          <p:nvPr/>
        </p:nvSpPr>
        <p:spPr>
          <a:xfrm>
            <a:off x="322501" y="5733403"/>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pic>
        <p:nvPicPr>
          <p:cNvPr id="5" name="Picture 4">
            <a:extLst>
              <a:ext uri="{FF2B5EF4-FFF2-40B4-BE49-F238E27FC236}">
                <a16:creationId xmlns:a16="http://schemas.microsoft.com/office/drawing/2014/main" id="{AF0846B6-65E3-8342-AB91-33115F9C5B6C}"/>
              </a:ext>
            </a:extLst>
          </p:cNvPr>
          <p:cNvPicPr>
            <a:picLocks noChangeAspect="1"/>
          </p:cNvPicPr>
          <p:nvPr/>
        </p:nvPicPr>
        <p:blipFill>
          <a:blip r:embed="rId3"/>
          <a:stretch>
            <a:fillRect/>
          </a:stretch>
        </p:blipFill>
        <p:spPr>
          <a:xfrm>
            <a:off x="7230336" y="1649611"/>
            <a:ext cx="4535406" cy="3267818"/>
          </a:xfrm>
          <a:prstGeom prst="rect">
            <a:avLst/>
          </a:prstGeom>
          <a:ln>
            <a:solidFill>
              <a:schemeClr val="tx1"/>
            </a:solidFill>
          </a:ln>
        </p:spPr>
      </p:pic>
      <p:sp>
        <p:nvSpPr>
          <p:cNvPr id="21" name="TextBox 20">
            <a:extLst>
              <a:ext uri="{FF2B5EF4-FFF2-40B4-BE49-F238E27FC236}">
                <a16:creationId xmlns:a16="http://schemas.microsoft.com/office/drawing/2014/main" id="{C5CD2743-CF46-4742-A6E8-0468E7D9CCB1}"/>
              </a:ext>
            </a:extLst>
          </p:cNvPr>
          <p:cNvSpPr txBox="1"/>
          <p:nvPr/>
        </p:nvSpPr>
        <p:spPr>
          <a:xfrm>
            <a:off x="8515283" y="1366901"/>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6" name="TextBox 5">
            <a:extLst>
              <a:ext uri="{FF2B5EF4-FFF2-40B4-BE49-F238E27FC236}">
                <a16:creationId xmlns:a16="http://schemas.microsoft.com/office/drawing/2014/main" id="{3AC3731D-49C5-BF41-A5C5-4AA58F3B3947}"/>
              </a:ext>
            </a:extLst>
          </p:cNvPr>
          <p:cNvSpPr txBox="1"/>
          <p:nvPr/>
        </p:nvSpPr>
        <p:spPr>
          <a:xfrm>
            <a:off x="426258" y="1836757"/>
            <a:ext cx="4904499" cy="307777"/>
          </a:xfrm>
          <a:prstGeom prst="rect">
            <a:avLst/>
          </a:prstGeom>
          <a:noFill/>
        </p:spPr>
        <p:txBody>
          <a:bodyPr wrap="square" rtlCol="0">
            <a:spAutoFit/>
          </a:bodyPr>
          <a:lstStyle/>
          <a:p>
            <a:r>
              <a:rPr lang="en-US" sz="1400" u="sng" dirty="0"/>
              <a:t>Amortization Calculation of A Loan</a:t>
            </a:r>
          </a:p>
        </p:txBody>
      </p:sp>
      <p:sp>
        <p:nvSpPr>
          <p:cNvPr id="7" name="TextBox 6">
            <a:extLst>
              <a:ext uri="{FF2B5EF4-FFF2-40B4-BE49-F238E27FC236}">
                <a16:creationId xmlns:a16="http://schemas.microsoft.com/office/drawing/2014/main" id="{6FD20C4E-8F09-E145-A5F0-731535A7AAD7}"/>
              </a:ext>
            </a:extLst>
          </p:cNvPr>
          <p:cNvSpPr txBox="1"/>
          <p:nvPr/>
        </p:nvSpPr>
        <p:spPr>
          <a:xfrm>
            <a:off x="587643" y="4686881"/>
            <a:ext cx="5696425" cy="461665"/>
          </a:xfrm>
          <a:prstGeom prst="rect">
            <a:avLst/>
          </a:prstGeom>
          <a:noFill/>
        </p:spPr>
        <p:txBody>
          <a:bodyPr wrap="square" rtlCol="0">
            <a:spAutoFit/>
          </a:bodyPr>
          <a:lstStyle/>
          <a:p>
            <a:r>
              <a:rPr lang="en-US" sz="1200" dirty="0"/>
              <a:t>Payments is a list of dollar amounts. The first is the total loan amount. All the rest are what will be subtracted from the loan over a 12 months period.</a:t>
            </a:r>
          </a:p>
        </p:txBody>
      </p:sp>
      <p:sp>
        <p:nvSpPr>
          <p:cNvPr id="22" name="TextBox 21">
            <a:extLst>
              <a:ext uri="{FF2B5EF4-FFF2-40B4-BE49-F238E27FC236}">
                <a16:creationId xmlns:a16="http://schemas.microsoft.com/office/drawing/2014/main" id="{066663DA-8391-CC49-A3DF-D9DCB29D07D3}"/>
              </a:ext>
            </a:extLst>
          </p:cNvPr>
          <p:cNvSpPr txBox="1"/>
          <p:nvPr/>
        </p:nvSpPr>
        <p:spPr>
          <a:xfrm>
            <a:off x="581273" y="5644961"/>
            <a:ext cx="5696425" cy="461665"/>
          </a:xfrm>
          <a:prstGeom prst="rect">
            <a:avLst/>
          </a:prstGeom>
          <a:noFill/>
        </p:spPr>
        <p:txBody>
          <a:bodyPr wrap="square" rtlCol="0">
            <a:spAutoFit/>
          </a:bodyPr>
          <a:lstStyle/>
          <a:p>
            <a:r>
              <a:rPr lang="en-US" sz="1200" dirty="0"/>
              <a:t>The function we feed the accumulate function, in its second position in this case, is a </a:t>
            </a:r>
            <a:r>
              <a:rPr lang="en-US" sz="1200" dirty="0">
                <a:solidFill>
                  <a:srgbClr val="0432FF"/>
                </a:solidFill>
              </a:rPr>
              <a:t>lambda</a:t>
            </a:r>
            <a:r>
              <a:rPr lang="en-US" sz="1200" dirty="0"/>
              <a:t> function (more about them in an upcoming training class!)</a:t>
            </a:r>
          </a:p>
        </p:txBody>
      </p:sp>
      <p:sp>
        <p:nvSpPr>
          <p:cNvPr id="8" name="Rectangle 7">
            <a:extLst>
              <a:ext uri="{FF2B5EF4-FFF2-40B4-BE49-F238E27FC236}">
                <a16:creationId xmlns:a16="http://schemas.microsoft.com/office/drawing/2014/main" id="{A25CE0E8-EE46-F949-857E-1DDE4C0B91E5}"/>
              </a:ext>
            </a:extLst>
          </p:cNvPr>
          <p:cNvSpPr/>
          <p:nvPr/>
        </p:nvSpPr>
        <p:spPr>
          <a:xfrm rot="20874817">
            <a:off x="6624297" y="5651472"/>
            <a:ext cx="4257704" cy="584775"/>
          </a:xfrm>
          <a:prstGeom prst="rect">
            <a:avLst/>
          </a:prstGeom>
          <a:noFill/>
        </p:spPr>
        <p:txBody>
          <a:bodyPr wrap="none" lIns="91440" tIns="45720" rIns="91440" bIns="45720">
            <a:spAutoFit/>
          </a:bodyPr>
          <a:lstStyle/>
          <a:p>
            <a:pPr algn="ctr"/>
            <a:r>
              <a:rPr lang="en-US" sz="3200" b="0" cap="none" spc="0" dirty="0">
                <a:ln w="0"/>
                <a:solidFill>
                  <a:schemeClr val="accent1"/>
                </a:solidFill>
                <a:effectLst>
                  <a:outerShdw blurRad="38100" dist="25400" dir="5400000" algn="ctr" rotWithShape="0">
                    <a:srgbClr val="6E747A">
                      <a:alpha val="43000"/>
                    </a:srgbClr>
                  </a:outerShdw>
                </a:effectLst>
              </a:rPr>
              <a:t>Let’s see this in action</a:t>
            </a:r>
          </a:p>
        </p:txBody>
      </p:sp>
    </p:spTree>
    <p:extLst>
      <p:ext uri="{BB962C8B-B14F-4D97-AF65-F5344CB8AC3E}">
        <p14:creationId xmlns:p14="http://schemas.microsoft.com/office/powerpoint/2010/main" val="40136156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B09738-79D1-C345-BA5D-FBA568B4631B}"/>
              </a:ext>
            </a:extLst>
          </p:cNvPr>
          <p:cNvSpPr>
            <a:spLocks noGrp="1"/>
          </p:cNvSpPr>
          <p:nvPr>
            <p:ph type="title"/>
          </p:nvPr>
        </p:nvSpPr>
        <p:spPr/>
        <p:txBody>
          <a:bodyPr/>
          <a:lstStyle/>
          <a:p>
            <a:r>
              <a:rPr lang="en-US" dirty="0"/>
              <a:t>The End</a:t>
            </a:r>
          </a:p>
        </p:txBody>
      </p:sp>
      <p:sp>
        <p:nvSpPr>
          <p:cNvPr id="5" name="Text Placeholder 4">
            <a:extLst>
              <a:ext uri="{FF2B5EF4-FFF2-40B4-BE49-F238E27FC236}">
                <a16:creationId xmlns:a16="http://schemas.microsoft.com/office/drawing/2014/main" id="{311AD2ED-DE44-1B4C-8A6D-62E342A2F41D}"/>
              </a:ext>
            </a:extLst>
          </p:cNvPr>
          <p:cNvSpPr>
            <a:spLocks noGrp="1"/>
          </p:cNvSpPr>
          <p:nvPr>
            <p:ph type="body" idx="1"/>
          </p:nvPr>
        </p:nvSpPr>
        <p:spPr/>
        <p:txBody>
          <a:bodyPr/>
          <a:lstStyle/>
          <a:p>
            <a:r>
              <a:rPr lang="en-US" dirty="0"/>
              <a:t>Keep breathing and code!</a:t>
            </a:r>
          </a:p>
        </p:txBody>
      </p:sp>
      <p:pic>
        <p:nvPicPr>
          <p:cNvPr id="6" name="Picture 5">
            <a:extLst>
              <a:ext uri="{FF2B5EF4-FFF2-40B4-BE49-F238E27FC236}">
                <a16:creationId xmlns:a16="http://schemas.microsoft.com/office/drawing/2014/main" id="{0E61E42D-F909-E845-B557-40284F785CC6}"/>
              </a:ext>
            </a:extLst>
          </p:cNvPr>
          <p:cNvPicPr>
            <a:picLocks noChangeAspect="1"/>
          </p:cNvPicPr>
          <p:nvPr/>
        </p:nvPicPr>
        <p:blipFill>
          <a:blip r:embed="rId2"/>
          <a:stretch>
            <a:fillRect/>
          </a:stretch>
        </p:blipFill>
        <p:spPr>
          <a:xfrm>
            <a:off x="7220127" y="1228502"/>
            <a:ext cx="1614311" cy="1609725"/>
          </a:xfrm>
          <a:prstGeom prst="rect">
            <a:avLst/>
          </a:prstGeom>
          <a:ln>
            <a:solidFill>
              <a:srgbClr val="0432FF"/>
            </a:solidFill>
          </a:ln>
        </p:spPr>
      </p:pic>
    </p:spTree>
    <p:extLst>
      <p:ext uri="{BB962C8B-B14F-4D97-AF65-F5344CB8AC3E}">
        <p14:creationId xmlns:p14="http://schemas.microsoft.com/office/powerpoint/2010/main" val="378673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F4310-344D-0148-BE8A-4325F31620B0}"/>
              </a:ext>
            </a:extLst>
          </p:cNvPr>
          <p:cNvSpPr>
            <a:spLocks noGrp="1"/>
          </p:cNvSpPr>
          <p:nvPr>
            <p:ph type="title"/>
          </p:nvPr>
        </p:nvSpPr>
        <p:spPr/>
        <p:txBody>
          <a:bodyPr/>
          <a:lstStyle/>
          <a:p>
            <a:r>
              <a:rPr lang="en-US" dirty="0"/>
              <a:t>What is iteration?</a:t>
            </a:r>
          </a:p>
        </p:txBody>
      </p:sp>
      <p:sp>
        <p:nvSpPr>
          <p:cNvPr id="3" name="Content Placeholder 2">
            <a:extLst>
              <a:ext uri="{FF2B5EF4-FFF2-40B4-BE49-F238E27FC236}">
                <a16:creationId xmlns:a16="http://schemas.microsoft.com/office/drawing/2014/main" id="{E6721166-BD13-B845-88F8-99D2BFCBEFCC}"/>
              </a:ext>
            </a:extLst>
          </p:cNvPr>
          <p:cNvSpPr>
            <a:spLocks noGrp="1"/>
          </p:cNvSpPr>
          <p:nvPr>
            <p:ph idx="1"/>
          </p:nvPr>
        </p:nvSpPr>
        <p:spPr/>
        <p:txBody>
          <a:bodyPr/>
          <a:lstStyle/>
          <a:p>
            <a:pPr marL="0" indent="0">
              <a:buNone/>
            </a:pPr>
            <a:r>
              <a:rPr lang="en-US" dirty="0"/>
              <a:t>“Iteration, in the context of computer programming, is a process wherein </a:t>
            </a:r>
            <a:r>
              <a:rPr lang="en-US" dirty="0">
                <a:solidFill>
                  <a:srgbClr val="0432FF"/>
                </a:solidFill>
              </a:rPr>
              <a:t>a set of instructions or structures are repeated in a sequence a specified number of times or until a condition is met</a:t>
            </a:r>
            <a:r>
              <a:rPr lang="en-US" dirty="0"/>
              <a:t>. </a:t>
            </a:r>
          </a:p>
          <a:p>
            <a:pPr marL="0" indent="0">
              <a:buNone/>
            </a:pPr>
            <a:r>
              <a:rPr lang="en-US" dirty="0"/>
              <a:t>When the first set of instructions is executed again, it is called an </a:t>
            </a:r>
            <a:r>
              <a:rPr lang="en-US" dirty="0">
                <a:solidFill>
                  <a:srgbClr val="0432FF"/>
                </a:solidFill>
              </a:rPr>
              <a:t>iteration</a:t>
            </a:r>
            <a:r>
              <a:rPr lang="en-US" dirty="0"/>
              <a:t>. When a sequence of instructions is executed in a repeated manner, it is called a </a:t>
            </a:r>
            <a:r>
              <a:rPr lang="en-US" dirty="0">
                <a:solidFill>
                  <a:srgbClr val="0432FF"/>
                </a:solidFill>
              </a:rPr>
              <a:t>loop</a:t>
            </a:r>
            <a:r>
              <a:rPr lang="en-US" dirty="0"/>
              <a:t>.” - </a:t>
            </a:r>
            <a:r>
              <a:rPr lang="en-US" sz="1400" i="1" dirty="0">
                <a:solidFill>
                  <a:schemeClr val="bg1">
                    <a:lumMod val="50000"/>
                  </a:schemeClr>
                </a:solidFill>
              </a:rPr>
              <a:t>Technopedia</a:t>
            </a:r>
          </a:p>
        </p:txBody>
      </p:sp>
    </p:spTree>
    <p:extLst>
      <p:ext uri="{BB962C8B-B14F-4D97-AF65-F5344CB8AC3E}">
        <p14:creationId xmlns:p14="http://schemas.microsoft.com/office/powerpoint/2010/main" val="4232448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AB96E-78F8-FD4F-B752-2106CE41AFF4}"/>
              </a:ext>
            </a:extLst>
          </p:cNvPr>
          <p:cNvSpPr>
            <a:spLocks noGrp="1"/>
          </p:cNvSpPr>
          <p:nvPr>
            <p:ph type="title"/>
          </p:nvPr>
        </p:nvSpPr>
        <p:spPr/>
        <p:txBody>
          <a:bodyPr/>
          <a:lstStyle/>
          <a:p>
            <a:r>
              <a:rPr lang="en-US" dirty="0"/>
              <a:t>Why do we iterate things?</a:t>
            </a:r>
          </a:p>
        </p:txBody>
      </p:sp>
      <p:sp>
        <p:nvSpPr>
          <p:cNvPr id="3" name="Content Placeholder 2">
            <a:extLst>
              <a:ext uri="{FF2B5EF4-FFF2-40B4-BE49-F238E27FC236}">
                <a16:creationId xmlns:a16="http://schemas.microsoft.com/office/drawing/2014/main" id="{89119F0B-0C1B-AD46-B4FA-A4E2FFE78A0A}"/>
              </a:ext>
            </a:extLst>
          </p:cNvPr>
          <p:cNvSpPr>
            <a:spLocks noGrp="1"/>
          </p:cNvSpPr>
          <p:nvPr>
            <p:ph idx="1"/>
          </p:nvPr>
        </p:nvSpPr>
        <p:spPr/>
        <p:txBody>
          <a:bodyPr/>
          <a:lstStyle/>
          <a:p>
            <a:r>
              <a:rPr lang="en-US" dirty="0"/>
              <a:t>Here computers mimic life. Many things in life come down to repetition (i.e. washing a dish, folding an article of clothing, doing certain exercises.)</a:t>
            </a:r>
          </a:p>
          <a:p>
            <a:r>
              <a:rPr lang="en-US" dirty="0"/>
              <a:t>Computers excel at repeating tasks without making mistakes.</a:t>
            </a:r>
          </a:p>
          <a:p>
            <a:r>
              <a:rPr lang="en-US" dirty="0"/>
              <a:t>So we iterate to make mundane tasks more bearable. Besides this, to make things easier, better, faster and less error prone. We repeat or iterate things because there is a need or it makes good sense to do so.</a:t>
            </a:r>
          </a:p>
        </p:txBody>
      </p:sp>
    </p:spTree>
    <p:extLst>
      <p:ext uri="{BB962C8B-B14F-4D97-AF65-F5344CB8AC3E}">
        <p14:creationId xmlns:p14="http://schemas.microsoft.com/office/powerpoint/2010/main" val="2347702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50C809-5A16-654F-8F13-47EBF79C889F}"/>
              </a:ext>
            </a:extLst>
          </p:cNvPr>
          <p:cNvSpPr>
            <a:spLocks noGrp="1"/>
          </p:cNvSpPr>
          <p:nvPr>
            <p:ph type="title"/>
          </p:nvPr>
        </p:nvSpPr>
        <p:spPr/>
        <p:txBody>
          <a:bodyPr/>
          <a:lstStyle/>
          <a:p>
            <a:r>
              <a:rPr lang="en-US" dirty="0"/>
              <a:t>What are Python Iterators?</a:t>
            </a:r>
          </a:p>
        </p:txBody>
      </p:sp>
      <p:sp>
        <p:nvSpPr>
          <p:cNvPr id="3" name="Content Placeholder 2">
            <a:extLst>
              <a:ext uri="{FF2B5EF4-FFF2-40B4-BE49-F238E27FC236}">
                <a16:creationId xmlns:a16="http://schemas.microsoft.com/office/drawing/2014/main" id="{0F44EB84-18B6-1242-8318-13771D14CEA1}"/>
              </a:ext>
            </a:extLst>
          </p:cNvPr>
          <p:cNvSpPr>
            <a:spLocks noGrp="1"/>
          </p:cNvSpPr>
          <p:nvPr>
            <p:ph idx="1"/>
          </p:nvPr>
        </p:nvSpPr>
        <p:spPr/>
        <p:txBody>
          <a:bodyPr/>
          <a:lstStyle/>
          <a:p>
            <a:pPr marL="342900" indent="-342900">
              <a:buFont typeface="+mj-lt"/>
              <a:buAutoNum type="arabicPeriod"/>
            </a:pPr>
            <a:r>
              <a:rPr lang="en-US" dirty="0"/>
              <a:t>An object that represents a stream of data and is capable of returning that data one element at a time.</a:t>
            </a:r>
          </a:p>
          <a:p>
            <a:pPr marL="342900" indent="-342900">
              <a:buFont typeface="+mj-lt"/>
              <a:buAutoNum type="arabicPeriod"/>
            </a:pPr>
            <a:r>
              <a:rPr lang="en-US" dirty="0"/>
              <a:t>It must support a method called </a:t>
            </a:r>
            <a:r>
              <a:rPr lang="en-US" dirty="0">
                <a:solidFill>
                  <a:srgbClr val="0432FF"/>
                </a:solidFill>
              </a:rPr>
              <a:t>__next__(), </a:t>
            </a:r>
            <a:r>
              <a:rPr lang="en-US" dirty="0"/>
              <a:t>which takes no arguments and always returns the next element of the stream.</a:t>
            </a:r>
          </a:p>
          <a:p>
            <a:pPr marL="342900" indent="-342900">
              <a:buFont typeface="+mj-lt"/>
              <a:buAutoNum type="arabicPeriod"/>
            </a:pPr>
            <a:r>
              <a:rPr lang="en-US" dirty="0"/>
              <a:t>And it must raise the </a:t>
            </a:r>
            <a:r>
              <a:rPr lang="en-US" dirty="0" err="1">
                <a:solidFill>
                  <a:srgbClr val="0432FF"/>
                </a:solidFill>
              </a:rPr>
              <a:t>StopIteration</a:t>
            </a:r>
            <a:r>
              <a:rPr lang="en-US" dirty="0"/>
              <a:t> exception when there are no more elements in the stream of data.</a:t>
            </a:r>
          </a:p>
        </p:txBody>
      </p:sp>
      <p:sp>
        <p:nvSpPr>
          <p:cNvPr id="4" name="TextBox 3">
            <a:extLst>
              <a:ext uri="{FF2B5EF4-FFF2-40B4-BE49-F238E27FC236}">
                <a16:creationId xmlns:a16="http://schemas.microsoft.com/office/drawing/2014/main" id="{66B89F32-6A59-294B-9704-DD58D36BA77F}"/>
              </a:ext>
            </a:extLst>
          </p:cNvPr>
          <p:cNvSpPr txBox="1"/>
          <p:nvPr/>
        </p:nvSpPr>
        <p:spPr>
          <a:xfrm>
            <a:off x="5720464" y="4806367"/>
            <a:ext cx="5077838" cy="954107"/>
          </a:xfrm>
          <a:prstGeom prst="rect">
            <a:avLst/>
          </a:prstGeom>
          <a:noFill/>
        </p:spPr>
        <p:txBody>
          <a:bodyPr wrap="square" rtlCol="0">
            <a:spAutoFit/>
          </a:bodyPr>
          <a:lstStyle/>
          <a:p>
            <a:r>
              <a:rPr lang="en-US" sz="1400" dirty="0" err="1">
                <a:solidFill>
                  <a:srgbClr val="0432FF"/>
                </a:solidFill>
              </a:rPr>
              <a:t>StopIteration</a:t>
            </a:r>
            <a:r>
              <a:rPr lang="en-US" sz="1400" dirty="0">
                <a:solidFill>
                  <a:srgbClr val="0432FF"/>
                </a:solidFill>
              </a:rPr>
              <a:t> Exception is:</a:t>
            </a:r>
          </a:p>
          <a:p>
            <a:r>
              <a:rPr lang="en-US" sz="1400" dirty="0"/>
              <a:t>Raised by built-in function </a:t>
            </a:r>
            <a:r>
              <a:rPr lang="en-US" sz="1400" dirty="0">
                <a:hlinkClick r:id="rId2" tooltip="next">
                  <a:extLst>
                    <a:ext uri="{A12FA001-AC4F-418D-AE19-62706E023703}">
                      <ahyp:hlinkClr xmlns:ahyp="http://schemas.microsoft.com/office/drawing/2018/hyperlinkcolor" val="tx"/>
                    </a:ext>
                  </a:extLst>
                </a:hlinkClick>
              </a:rPr>
              <a:t>next()</a:t>
            </a:r>
            <a:r>
              <a:rPr lang="en-US" sz="1400" dirty="0"/>
              <a:t> and an </a:t>
            </a:r>
            <a:r>
              <a:rPr lang="en-US" sz="1400" dirty="0">
                <a:hlinkClick r:id="rId3">
                  <a:extLst>
                    <a:ext uri="{A12FA001-AC4F-418D-AE19-62706E023703}">
                      <ahyp:hlinkClr xmlns:ahyp="http://schemas.microsoft.com/office/drawing/2018/hyperlinkcolor" val="tx"/>
                    </a:ext>
                  </a:extLst>
                </a:hlinkClick>
              </a:rPr>
              <a:t>iterator</a:t>
            </a:r>
            <a:r>
              <a:rPr lang="en-US" sz="1400" dirty="0"/>
              <a:t>’s </a:t>
            </a:r>
            <a:r>
              <a:rPr lang="en-US" sz="1400" dirty="0">
                <a:hlinkClick r:id="rId4" tooltip="iterator.__next__">
                  <a:extLst>
                    <a:ext uri="{A12FA001-AC4F-418D-AE19-62706E023703}">
                      <ahyp:hlinkClr xmlns:ahyp="http://schemas.microsoft.com/office/drawing/2018/hyperlinkcolor" val="tx"/>
                    </a:ext>
                  </a:extLst>
                </a:hlinkClick>
              </a:rPr>
              <a:t>__next__()</a:t>
            </a:r>
            <a:r>
              <a:rPr lang="en-US" sz="1400" dirty="0"/>
              <a:t> method to signal that there are no further items produced by the iterator.</a:t>
            </a:r>
          </a:p>
        </p:txBody>
      </p:sp>
      <p:sp>
        <p:nvSpPr>
          <p:cNvPr id="5" name="TextBox 4">
            <a:extLst>
              <a:ext uri="{FF2B5EF4-FFF2-40B4-BE49-F238E27FC236}">
                <a16:creationId xmlns:a16="http://schemas.microsoft.com/office/drawing/2014/main" id="{6BAA0D38-CC53-0247-BA63-5B05D7C8DB3F}"/>
              </a:ext>
            </a:extLst>
          </p:cNvPr>
          <p:cNvSpPr txBox="1"/>
          <p:nvPr/>
        </p:nvSpPr>
        <p:spPr>
          <a:xfrm>
            <a:off x="8832716" y="6299854"/>
            <a:ext cx="3180944" cy="276999"/>
          </a:xfrm>
          <a:prstGeom prst="rect">
            <a:avLst/>
          </a:prstGeom>
          <a:noFill/>
        </p:spPr>
        <p:txBody>
          <a:bodyPr wrap="square" rtlCol="0">
            <a:spAutoFit/>
          </a:bodyPr>
          <a:lstStyle/>
          <a:p>
            <a:r>
              <a:rPr lang="en-US" sz="1200" dirty="0">
                <a:solidFill>
                  <a:schemeClr val="bg1">
                    <a:lumMod val="50000"/>
                  </a:schemeClr>
                </a:solidFill>
              </a:rPr>
              <a:t>Reference: Python Software Foundation</a:t>
            </a:r>
          </a:p>
        </p:txBody>
      </p:sp>
    </p:spTree>
    <p:extLst>
      <p:ext uri="{BB962C8B-B14F-4D97-AF65-F5344CB8AC3E}">
        <p14:creationId xmlns:p14="http://schemas.microsoft.com/office/powerpoint/2010/main" val="21354701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C0F1E1F-A866-F24B-8309-A77E7AB3CD3B}"/>
              </a:ext>
            </a:extLst>
          </p:cNvPr>
          <p:cNvSpPr txBox="1"/>
          <p:nvPr/>
        </p:nvSpPr>
        <p:spPr>
          <a:xfrm>
            <a:off x="447472" y="797668"/>
            <a:ext cx="3035030" cy="307777"/>
          </a:xfrm>
          <a:prstGeom prst="rect">
            <a:avLst/>
          </a:prstGeom>
          <a:noFill/>
        </p:spPr>
        <p:txBody>
          <a:bodyPr wrap="square" rtlCol="0">
            <a:spAutoFit/>
          </a:bodyPr>
          <a:lstStyle/>
          <a:p>
            <a:r>
              <a:rPr lang="en-US" sz="1400" u="sng" dirty="0"/>
              <a:t>The built in </a:t>
            </a:r>
            <a:r>
              <a:rPr lang="en-US" sz="1400" u="sng" dirty="0" err="1"/>
              <a:t>iter</a:t>
            </a:r>
            <a:r>
              <a:rPr lang="en-US" sz="1400" u="sng" dirty="0"/>
              <a:t>() function</a:t>
            </a:r>
          </a:p>
        </p:txBody>
      </p:sp>
      <p:sp>
        <p:nvSpPr>
          <p:cNvPr id="6" name="TextBox 5">
            <a:extLst>
              <a:ext uri="{FF2B5EF4-FFF2-40B4-BE49-F238E27FC236}">
                <a16:creationId xmlns:a16="http://schemas.microsoft.com/office/drawing/2014/main" id="{8F678ED1-B5AE-EA4F-83D7-12508FFEBA82}"/>
              </a:ext>
            </a:extLst>
          </p:cNvPr>
          <p:cNvSpPr txBox="1"/>
          <p:nvPr/>
        </p:nvSpPr>
        <p:spPr>
          <a:xfrm>
            <a:off x="5549630" y="803885"/>
            <a:ext cx="3035030" cy="307777"/>
          </a:xfrm>
          <a:prstGeom prst="rect">
            <a:avLst/>
          </a:prstGeom>
          <a:noFill/>
        </p:spPr>
        <p:txBody>
          <a:bodyPr wrap="square" rtlCol="0">
            <a:spAutoFit/>
          </a:bodyPr>
          <a:lstStyle/>
          <a:p>
            <a:r>
              <a:rPr lang="en-US" sz="1400" u="sng" dirty="0"/>
              <a:t>A for loop</a:t>
            </a:r>
          </a:p>
        </p:txBody>
      </p:sp>
      <p:sp>
        <p:nvSpPr>
          <p:cNvPr id="7" name="TextBox 6">
            <a:extLst>
              <a:ext uri="{FF2B5EF4-FFF2-40B4-BE49-F238E27FC236}">
                <a16:creationId xmlns:a16="http://schemas.microsoft.com/office/drawing/2014/main" id="{E0C15A60-8CEC-FB45-A57D-4CE4CB9D955C}"/>
              </a:ext>
            </a:extLst>
          </p:cNvPr>
          <p:cNvSpPr txBox="1"/>
          <p:nvPr/>
        </p:nvSpPr>
        <p:spPr>
          <a:xfrm>
            <a:off x="8701721" y="813613"/>
            <a:ext cx="3035030" cy="307777"/>
          </a:xfrm>
          <a:prstGeom prst="rect">
            <a:avLst/>
          </a:prstGeom>
          <a:noFill/>
        </p:spPr>
        <p:txBody>
          <a:bodyPr wrap="square" rtlCol="0">
            <a:spAutoFit/>
          </a:bodyPr>
          <a:lstStyle/>
          <a:p>
            <a:r>
              <a:rPr lang="en-US" sz="1400" u="sng" dirty="0"/>
              <a:t>List comprehension</a:t>
            </a:r>
          </a:p>
        </p:txBody>
      </p:sp>
      <p:sp>
        <p:nvSpPr>
          <p:cNvPr id="13" name="TextBox 12">
            <a:extLst>
              <a:ext uri="{FF2B5EF4-FFF2-40B4-BE49-F238E27FC236}">
                <a16:creationId xmlns:a16="http://schemas.microsoft.com/office/drawing/2014/main" id="{AFAA6050-5371-8642-8BED-0672443AF905}"/>
              </a:ext>
            </a:extLst>
          </p:cNvPr>
          <p:cNvSpPr txBox="1"/>
          <p:nvPr/>
        </p:nvSpPr>
        <p:spPr>
          <a:xfrm>
            <a:off x="316148" y="1121390"/>
            <a:ext cx="3297677" cy="461665"/>
          </a:xfrm>
          <a:prstGeom prst="rect">
            <a:avLst/>
          </a:prstGeom>
          <a:noFill/>
        </p:spPr>
        <p:txBody>
          <a:bodyPr wrap="square" rtlCol="0">
            <a:spAutoFit/>
          </a:bodyPr>
          <a:lstStyle/>
          <a:p>
            <a:r>
              <a:rPr lang="en-US" sz="1200" dirty="0">
                <a:solidFill>
                  <a:srgbClr val="0432FF"/>
                </a:solidFill>
              </a:rPr>
              <a:t>What does it do?  </a:t>
            </a:r>
            <a:r>
              <a:rPr lang="en-US" sz="1200" dirty="0"/>
              <a:t>It takes an object and returns an </a:t>
            </a:r>
            <a:r>
              <a:rPr lang="en-US" sz="1200" dirty="0" err="1"/>
              <a:t>iterable</a:t>
            </a:r>
            <a:r>
              <a:rPr lang="en-US" sz="1200" dirty="0"/>
              <a:t> of the objects’ content</a:t>
            </a:r>
          </a:p>
        </p:txBody>
      </p:sp>
      <p:pic>
        <p:nvPicPr>
          <p:cNvPr id="14" name="Picture 13">
            <a:extLst>
              <a:ext uri="{FF2B5EF4-FFF2-40B4-BE49-F238E27FC236}">
                <a16:creationId xmlns:a16="http://schemas.microsoft.com/office/drawing/2014/main" id="{760F5C03-816D-1C49-9FA9-65D5CDCC5DD3}"/>
              </a:ext>
            </a:extLst>
          </p:cNvPr>
          <p:cNvPicPr>
            <a:picLocks noChangeAspect="1"/>
          </p:cNvPicPr>
          <p:nvPr/>
        </p:nvPicPr>
        <p:blipFill>
          <a:blip r:embed="rId2"/>
          <a:stretch>
            <a:fillRect/>
          </a:stretch>
        </p:blipFill>
        <p:spPr>
          <a:xfrm>
            <a:off x="316148" y="1853261"/>
            <a:ext cx="2091446" cy="1447924"/>
          </a:xfrm>
          <a:prstGeom prst="rect">
            <a:avLst/>
          </a:prstGeom>
          <a:ln>
            <a:solidFill>
              <a:schemeClr val="tx1"/>
            </a:solidFill>
          </a:ln>
        </p:spPr>
      </p:pic>
      <p:pic>
        <p:nvPicPr>
          <p:cNvPr id="15" name="Picture 14">
            <a:extLst>
              <a:ext uri="{FF2B5EF4-FFF2-40B4-BE49-F238E27FC236}">
                <a16:creationId xmlns:a16="http://schemas.microsoft.com/office/drawing/2014/main" id="{0EB14D3F-02F8-5741-82BC-CFEE8DC5BBDE}"/>
              </a:ext>
            </a:extLst>
          </p:cNvPr>
          <p:cNvPicPr>
            <a:picLocks noChangeAspect="1"/>
          </p:cNvPicPr>
          <p:nvPr/>
        </p:nvPicPr>
        <p:blipFill>
          <a:blip r:embed="rId3"/>
          <a:stretch>
            <a:fillRect/>
          </a:stretch>
        </p:blipFill>
        <p:spPr>
          <a:xfrm>
            <a:off x="2514081" y="1853261"/>
            <a:ext cx="1936841" cy="1526231"/>
          </a:xfrm>
          <a:prstGeom prst="rect">
            <a:avLst/>
          </a:prstGeom>
          <a:ln>
            <a:solidFill>
              <a:schemeClr val="tx1"/>
            </a:solidFill>
          </a:ln>
        </p:spPr>
      </p:pic>
      <p:sp>
        <p:nvSpPr>
          <p:cNvPr id="16" name="Oval 15">
            <a:extLst>
              <a:ext uri="{FF2B5EF4-FFF2-40B4-BE49-F238E27FC236}">
                <a16:creationId xmlns:a16="http://schemas.microsoft.com/office/drawing/2014/main" id="{6D0E1F4C-5322-C448-A2CE-CB195B20C663}"/>
              </a:ext>
            </a:extLst>
          </p:cNvPr>
          <p:cNvSpPr/>
          <p:nvPr/>
        </p:nvSpPr>
        <p:spPr>
          <a:xfrm>
            <a:off x="175098" y="3429000"/>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7" name="Oval 16">
            <a:extLst>
              <a:ext uri="{FF2B5EF4-FFF2-40B4-BE49-F238E27FC236}">
                <a16:creationId xmlns:a16="http://schemas.microsoft.com/office/drawing/2014/main" id="{3B48BDBB-AFD9-3C4F-A58C-8F4C32F40664}"/>
              </a:ext>
            </a:extLst>
          </p:cNvPr>
          <p:cNvSpPr/>
          <p:nvPr/>
        </p:nvSpPr>
        <p:spPr>
          <a:xfrm>
            <a:off x="1718553" y="2473985"/>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18" name="TextBox 17">
            <a:extLst>
              <a:ext uri="{FF2B5EF4-FFF2-40B4-BE49-F238E27FC236}">
                <a16:creationId xmlns:a16="http://schemas.microsoft.com/office/drawing/2014/main" id="{6F751BE1-61EE-0344-A31B-4160E9166A2B}"/>
              </a:ext>
            </a:extLst>
          </p:cNvPr>
          <p:cNvSpPr txBox="1"/>
          <p:nvPr/>
        </p:nvSpPr>
        <p:spPr>
          <a:xfrm>
            <a:off x="2357375" y="1506110"/>
            <a:ext cx="227627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19" name="Oval 18">
            <a:extLst>
              <a:ext uri="{FF2B5EF4-FFF2-40B4-BE49-F238E27FC236}">
                <a16:creationId xmlns:a16="http://schemas.microsoft.com/office/drawing/2014/main" id="{E6E11682-D3EA-A643-B582-ECCE186A695A}"/>
              </a:ext>
            </a:extLst>
          </p:cNvPr>
          <p:cNvSpPr/>
          <p:nvPr/>
        </p:nvSpPr>
        <p:spPr>
          <a:xfrm>
            <a:off x="2668621" y="2082194"/>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TextBox 19">
            <a:extLst>
              <a:ext uri="{FF2B5EF4-FFF2-40B4-BE49-F238E27FC236}">
                <a16:creationId xmlns:a16="http://schemas.microsoft.com/office/drawing/2014/main" id="{4999C619-475B-DA46-862F-07108A121F69}"/>
              </a:ext>
            </a:extLst>
          </p:cNvPr>
          <p:cNvSpPr txBox="1"/>
          <p:nvPr/>
        </p:nvSpPr>
        <p:spPr>
          <a:xfrm>
            <a:off x="333981" y="3379492"/>
            <a:ext cx="3920248"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The __next__() method always returns the next item in the list</a:t>
            </a:r>
          </a:p>
        </p:txBody>
      </p:sp>
      <p:sp>
        <p:nvSpPr>
          <p:cNvPr id="21" name="Oval 20">
            <a:extLst>
              <a:ext uri="{FF2B5EF4-FFF2-40B4-BE49-F238E27FC236}">
                <a16:creationId xmlns:a16="http://schemas.microsoft.com/office/drawing/2014/main" id="{5A1E441C-1887-2B46-9E52-7677EE63FF14}"/>
              </a:ext>
            </a:extLst>
          </p:cNvPr>
          <p:cNvSpPr/>
          <p:nvPr/>
        </p:nvSpPr>
        <p:spPr>
          <a:xfrm>
            <a:off x="170233" y="3905423"/>
            <a:ext cx="141050" cy="142391"/>
          </a:xfrm>
          <a:prstGeom prst="ellipse">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2" name="Oval 21">
            <a:extLst>
              <a:ext uri="{FF2B5EF4-FFF2-40B4-BE49-F238E27FC236}">
                <a16:creationId xmlns:a16="http://schemas.microsoft.com/office/drawing/2014/main" id="{518336E1-D9D0-9B4A-8627-EB20DDF737E2}"/>
              </a:ext>
            </a:extLst>
          </p:cNvPr>
          <p:cNvSpPr/>
          <p:nvPr/>
        </p:nvSpPr>
        <p:spPr>
          <a:xfrm>
            <a:off x="3234448" y="3126945"/>
            <a:ext cx="141050" cy="142391"/>
          </a:xfrm>
          <a:prstGeom prst="ellipse">
            <a:avLst/>
          </a:prstGeom>
          <a:solidFill>
            <a:schemeClr val="accent4">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3" name="TextBox 22">
            <a:extLst>
              <a:ext uri="{FF2B5EF4-FFF2-40B4-BE49-F238E27FC236}">
                <a16:creationId xmlns:a16="http://schemas.microsoft.com/office/drawing/2014/main" id="{5F846424-47DF-2745-969A-F07CC361C95A}"/>
              </a:ext>
            </a:extLst>
          </p:cNvPr>
          <p:cNvSpPr txBox="1"/>
          <p:nvPr/>
        </p:nvSpPr>
        <p:spPr>
          <a:xfrm>
            <a:off x="311283" y="3826916"/>
            <a:ext cx="3920248" cy="830997"/>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The __next__() method always returns a </a:t>
            </a:r>
            <a:r>
              <a:rPr lang="en-US" sz="1200" dirty="0" err="1">
                <a:latin typeface="Arial" panose="020B0604020202020204" pitchFamily="34" charset="0"/>
                <a:cs typeface="Arial" panose="020B0604020202020204" pitchFamily="34" charset="0"/>
              </a:rPr>
              <a:t>StopIteration</a:t>
            </a:r>
            <a:r>
              <a:rPr lang="en-US" sz="1200" dirty="0">
                <a:latin typeface="Arial" panose="020B0604020202020204" pitchFamily="34" charset="0"/>
                <a:cs typeface="Arial" panose="020B0604020202020204" pitchFamily="34" charset="0"/>
              </a:rPr>
              <a:t> exception when there are no more elements in the list. On purpose I called the  __next__() method one  more time then the # of elements in the list</a:t>
            </a:r>
          </a:p>
        </p:txBody>
      </p:sp>
      <p:pic>
        <p:nvPicPr>
          <p:cNvPr id="24" name="Picture 23">
            <a:extLst>
              <a:ext uri="{FF2B5EF4-FFF2-40B4-BE49-F238E27FC236}">
                <a16:creationId xmlns:a16="http://schemas.microsoft.com/office/drawing/2014/main" id="{35DD577F-E475-334B-8B25-53B6736AC25C}"/>
              </a:ext>
            </a:extLst>
          </p:cNvPr>
          <p:cNvPicPr>
            <a:picLocks noChangeAspect="1"/>
          </p:cNvPicPr>
          <p:nvPr/>
        </p:nvPicPr>
        <p:blipFill>
          <a:blip r:embed="rId4"/>
          <a:stretch>
            <a:fillRect/>
          </a:stretch>
        </p:blipFill>
        <p:spPr>
          <a:xfrm>
            <a:off x="5515245" y="1590899"/>
            <a:ext cx="1241135" cy="646211"/>
          </a:xfrm>
          <a:prstGeom prst="rect">
            <a:avLst/>
          </a:prstGeom>
          <a:ln>
            <a:solidFill>
              <a:schemeClr val="tx1"/>
            </a:solidFill>
          </a:ln>
        </p:spPr>
      </p:pic>
      <p:sp>
        <p:nvSpPr>
          <p:cNvPr id="25" name="Oval 24">
            <a:extLst>
              <a:ext uri="{FF2B5EF4-FFF2-40B4-BE49-F238E27FC236}">
                <a16:creationId xmlns:a16="http://schemas.microsoft.com/office/drawing/2014/main" id="{05C0EE7F-98C7-174B-9B6D-91BDEA938EF3}"/>
              </a:ext>
            </a:extLst>
          </p:cNvPr>
          <p:cNvSpPr/>
          <p:nvPr/>
        </p:nvSpPr>
        <p:spPr>
          <a:xfrm>
            <a:off x="6648854" y="1853261"/>
            <a:ext cx="141050" cy="142391"/>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6" name="Oval 25">
            <a:extLst>
              <a:ext uri="{FF2B5EF4-FFF2-40B4-BE49-F238E27FC236}">
                <a16:creationId xmlns:a16="http://schemas.microsoft.com/office/drawing/2014/main" id="{6C91A8E4-0B17-C04C-9D9C-E640769EAF79}"/>
              </a:ext>
            </a:extLst>
          </p:cNvPr>
          <p:cNvSpPr/>
          <p:nvPr/>
        </p:nvSpPr>
        <p:spPr>
          <a:xfrm>
            <a:off x="5125619" y="2434832"/>
            <a:ext cx="141050" cy="142391"/>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7" name="TextBox 26">
            <a:extLst>
              <a:ext uri="{FF2B5EF4-FFF2-40B4-BE49-F238E27FC236}">
                <a16:creationId xmlns:a16="http://schemas.microsoft.com/office/drawing/2014/main" id="{D2EC1D87-44B6-B74E-89E1-C16F4532CAA4}"/>
              </a:ext>
            </a:extLst>
          </p:cNvPr>
          <p:cNvSpPr txBox="1"/>
          <p:nvPr/>
        </p:nvSpPr>
        <p:spPr>
          <a:xfrm>
            <a:off x="5282119" y="2414085"/>
            <a:ext cx="2186856"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The item in “</a:t>
            </a:r>
            <a:r>
              <a:rPr lang="en-US" sz="1200" dirty="0" err="1">
                <a:latin typeface="Arial" panose="020B0604020202020204" pitchFamily="34" charset="0"/>
                <a:cs typeface="Arial" panose="020B0604020202020204" pitchFamily="34" charset="0"/>
              </a:rPr>
              <a:t>tup’s</a:t>
            </a:r>
            <a:r>
              <a:rPr lang="en-US" sz="1200" dirty="0">
                <a:latin typeface="Arial" panose="020B0604020202020204" pitchFamily="34" charset="0"/>
                <a:cs typeface="Arial" panose="020B0604020202020204" pitchFamily="34" charset="0"/>
              </a:rPr>
              <a:t>” position MUST be an </a:t>
            </a:r>
            <a:r>
              <a:rPr lang="en-US" sz="1200" dirty="0" err="1">
                <a:latin typeface="Arial" panose="020B0604020202020204" pitchFamily="34" charset="0"/>
                <a:cs typeface="Arial" panose="020B0604020202020204" pitchFamily="34" charset="0"/>
              </a:rPr>
              <a:t>iterable</a:t>
            </a:r>
            <a:endParaRPr lang="en-US" sz="12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FCFBBB3F-F1AA-4F48-B99A-FDB35D82BD31}"/>
              </a:ext>
            </a:extLst>
          </p:cNvPr>
          <p:cNvPicPr>
            <a:picLocks noChangeAspect="1"/>
          </p:cNvPicPr>
          <p:nvPr/>
        </p:nvPicPr>
        <p:blipFill>
          <a:blip r:embed="rId5"/>
          <a:stretch>
            <a:fillRect/>
          </a:stretch>
        </p:blipFill>
        <p:spPr>
          <a:xfrm>
            <a:off x="8375515" y="1583055"/>
            <a:ext cx="1952395" cy="750921"/>
          </a:xfrm>
          <a:prstGeom prst="rect">
            <a:avLst/>
          </a:prstGeom>
          <a:ln>
            <a:solidFill>
              <a:schemeClr val="tx1"/>
            </a:solidFill>
          </a:ln>
        </p:spPr>
      </p:pic>
      <p:pic>
        <p:nvPicPr>
          <p:cNvPr id="3" name="Picture 2">
            <a:extLst>
              <a:ext uri="{FF2B5EF4-FFF2-40B4-BE49-F238E27FC236}">
                <a16:creationId xmlns:a16="http://schemas.microsoft.com/office/drawing/2014/main" id="{5CDBCA84-51B9-A347-B19B-FA272D865AF1}"/>
              </a:ext>
            </a:extLst>
          </p:cNvPr>
          <p:cNvPicPr>
            <a:picLocks noChangeAspect="1"/>
          </p:cNvPicPr>
          <p:nvPr/>
        </p:nvPicPr>
        <p:blipFill>
          <a:blip r:embed="rId6"/>
          <a:stretch>
            <a:fillRect/>
          </a:stretch>
        </p:blipFill>
        <p:spPr>
          <a:xfrm>
            <a:off x="8421872" y="3567964"/>
            <a:ext cx="1002895" cy="436905"/>
          </a:xfrm>
          <a:prstGeom prst="rect">
            <a:avLst/>
          </a:prstGeom>
          <a:ln>
            <a:solidFill>
              <a:schemeClr val="tx1"/>
            </a:solidFill>
          </a:ln>
        </p:spPr>
      </p:pic>
      <p:sp>
        <p:nvSpPr>
          <p:cNvPr id="28" name="TextBox 27">
            <a:extLst>
              <a:ext uri="{FF2B5EF4-FFF2-40B4-BE49-F238E27FC236}">
                <a16:creationId xmlns:a16="http://schemas.microsoft.com/office/drawing/2014/main" id="{BF6FA2C4-C8EF-5043-92AD-FC0434F8325E}"/>
              </a:ext>
            </a:extLst>
          </p:cNvPr>
          <p:cNvSpPr txBox="1"/>
          <p:nvPr/>
        </p:nvSpPr>
        <p:spPr>
          <a:xfrm>
            <a:off x="7785184" y="3147296"/>
            <a:ext cx="227627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29" name="TextBox 28">
            <a:extLst>
              <a:ext uri="{FF2B5EF4-FFF2-40B4-BE49-F238E27FC236}">
                <a16:creationId xmlns:a16="http://schemas.microsoft.com/office/drawing/2014/main" id="{493DF90A-503F-2848-8FB5-ADE0BB94B2D2}"/>
              </a:ext>
            </a:extLst>
          </p:cNvPr>
          <p:cNvSpPr txBox="1"/>
          <p:nvPr/>
        </p:nvSpPr>
        <p:spPr>
          <a:xfrm>
            <a:off x="4881570" y="3126945"/>
            <a:ext cx="2276272" cy="307777"/>
          </a:xfrm>
          <a:prstGeom prst="rect">
            <a:avLst/>
          </a:prstGeom>
          <a:noFill/>
        </p:spPr>
        <p:txBody>
          <a:bodyPr wrap="square" rtlCol="0">
            <a:spAutoFit/>
          </a:bodyPr>
          <a:lstStyle/>
          <a:p>
            <a:pPr algn="ctr"/>
            <a:r>
              <a:rPr lang="en-US" sz="1400" u="sng" dirty="0">
                <a:latin typeface="Bradley Hand" pitchFamily="2" charset="77"/>
              </a:rPr>
              <a:t>Code output</a:t>
            </a:r>
          </a:p>
        </p:txBody>
      </p:sp>
      <p:pic>
        <p:nvPicPr>
          <p:cNvPr id="11" name="Picture 10">
            <a:extLst>
              <a:ext uri="{FF2B5EF4-FFF2-40B4-BE49-F238E27FC236}">
                <a16:creationId xmlns:a16="http://schemas.microsoft.com/office/drawing/2014/main" id="{925A198F-5E0B-A643-BC30-73E6643C9108}"/>
              </a:ext>
            </a:extLst>
          </p:cNvPr>
          <p:cNvPicPr>
            <a:picLocks noChangeAspect="1"/>
          </p:cNvPicPr>
          <p:nvPr/>
        </p:nvPicPr>
        <p:blipFill>
          <a:blip r:embed="rId7"/>
          <a:stretch>
            <a:fillRect/>
          </a:stretch>
        </p:blipFill>
        <p:spPr>
          <a:xfrm>
            <a:off x="5583688" y="3583439"/>
            <a:ext cx="831714" cy="802010"/>
          </a:xfrm>
          <a:prstGeom prst="rect">
            <a:avLst/>
          </a:prstGeom>
          <a:ln>
            <a:solidFill>
              <a:schemeClr val="tx1"/>
            </a:solidFill>
          </a:ln>
        </p:spPr>
      </p:pic>
      <p:sp>
        <p:nvSpPr>
          <p:cNvPr id="30" name="TextBox 29">
            <a:extLst>
              <a:ext uri="{FF2B5EF4-FFF2-40B4-BE49-F238E27FC236}">
                <a16:creationId xmlns:a16="http://schemas.microsoft.com/office/drawing/2014/main" id="{CCDD5E50-93A0-5C41-97FC-A8B6E777AF19}"/>
              </a:ext>
            </a:extLst>
          </p:cNvPr>
          <p:cNvSpPr txBox="1"/>
          <p:nvPr/>
        </p:nvSpPr>
        <p:spPr>
          <a:xfrm>
            <a:off x="8284722" y="2472475"/>
            <a:ext cx="2736715" cy="461665"/>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The </a:t>
            </a:r>
            <a:r>
              <a:rPr lang="en-US" sz="1200" dirty="0" err="1">
                <a:latin typeface="Arial" panose="020B0604020202020204" pitchFamily="34" charset="0"/>
                <a:cs typeface="Arial" panose="020B0604020202020204" pitchFamily="34" charset="0"/>
              </a:rPr>
              <a:t>iterable</a:t>
            </a:r>
            <a:r>
              <a:rPr lang="en-US" sz="1200" dirty="0">
                <a:latin typeface="Arial" panose="020B0604020202020204" pitchFamily="34" charset="0"/>
                <a:cs typeface="Arial" panose="020B0604020202020204" pitchFamily="34" charset="0"/>
              </a:rPr>
              <a:t> ’</a:t>
            </a:r>
            <a:r>
              <a:rPr lang="en-US" sz="1200" dirty="0" err="1">
                <a:latin typeface="Arial" panose="020B0604020202020204" pitchFamily="34" charset="0"/>
                <a:cs typeface="Arial" panose="020B0604020202020204" pitchFamily="34" charset="0"/>
              </a:rPr>
              <a:t>i</a:t>
            </a:r>
            <a:r>
              <a:rPr lang="en-US" sz="1200" dirty="0">
                <a:latin typeface="Arial" panose="020B0604020202020204" pitchFamily="34" charset="0"/>
                <a:cs typeface="Arial" panose="020B0604020202020204" pitchFamily="34" charset="0"/>
              </a:rPr>
              <a:t>’ represents each item in our list “list1”</a:t>
            </a:r>
          </a:p>
        </p:txBody>
      </p:sp>
      <p:sp>
        <p:nvSpPr>
          <p:cNvPr id="31" name="Oval 30">
            <a:extLst>
              <a:ext uri="{FF2B5EF4-FFF2-40B4-BE49-F238E27FC236}">
                <a16:creationId xmlns:a16="http://schemas.microsoft.com/office/drawing/2014/main" id="{0959E3BA-A1F9-684B-8FBC-2012B7B0E05C}"/>
              </a:ext>
            </a:extLst>
          </p:cNvPr>
          <p:cNvSpPr/>
          <p:nvPr/>
        </p:nvSpPr>
        <p:spPr>
          <a:xfrm>
            <a:off x="8143672" y="2545180"/>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2" name="Oval 31">
            <a:extLst>
              <a:ext uri="{FF2B5EF4-FFF2-40B4-BE49-F238E27FC236}">
                <a16:creationId xmlns:a16="http://schemas.microsoft.com/office/drawing/2014/main" id="{F1AE7046-71D6-A249-9A65-96882D9C7506}"/>
              </a:ext>
            </a:extLst>
          </p:cNvPr>
          <p:cNvSpPr/>
          <p:nvPr/>
        </p:nvSpPr>
        <p:spPr>
          <a:xfrm>
            <a:off x="9607394" y="2116928"/>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3" name="Oval 32">
            <a:extLst>
              <a:ext uri="{FF2B5EF4-FFF2-40B4-BE49-F238E27FC236}">
                <a16:creationId xmlns:a16="http://schemas.microsoft.com/office/drawing/2014/main" id="{597FA10F-5AF8-7546-AD72-C3E9CE497CAD}"/>
              </a:ext>
            </a:extLst>
          </p:cNvPr>
          <p:cNvSpPr/>
          <p:nvPr/>
        </p:nvSpPr>
        <p:spPr>
          <a:xfrm>
            <a:off x="9071562" y="1793655"/>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cxnSp>
        <p:nvCxnSpPr>
          <p:cNvPr id="34" name="Straight Connector 33">
            <a:extLst>
              <a:ext uri="{FF2B5EF4-FFF2-40B4-BE49-F238E27FC236}">
                <a16:creationId xmlns:a16="http://schemas.microsoft.com/office/drawing/2014/main" id="{EE43B6DB-4750-D74A-9869-4056C09399B3}"/>
              </a:ext>
            </a:extLst>
          </p:cNvPr>
          <p:cNvCxnSpPr/>
          <p:nvPr/>
        </p:nvCxnSpPr>
        <p:spPr>
          <a:xfrm>
            <a:off x="4737370" y="797668"/>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ECEF1080-6BA6-5C48-A445-DC4AB3FCCF64}"/>
              </a:ext>
            </a:extLst>
          </p:cNvPr>
          <p:cNvCxnSpPr/>
          <p:nvPr/>
        </p:nvCxnSpPr>
        <p:spPr>
          <a:xfrm>
            <a:off x="7652425" y="762316"/>
            <a:ext cx="0" cy="5856051"/>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38137068-E0E0-5441-A655-6249466FC523}"/>
              </a:ext>
            </a:extLst>
          </p:cNvPr>
          <p:cNvSpPr/>
          <p:nvPr/>
        </p:nvSpPr>
        <p:spPr>
          <a:xfrm rot="20167396">
            <a:off x="1095139" y="5221687"/>
            <a:ext cx="2479077" cy="461665"/>
          </a:xfrm>
          <a:prstGeom prst="rect">
            <a:avLst/>
          </a:prstGeom>
          <a:noFill/>
        </p:spPr>
        <p:txBody>
          <a:bodyPr wrap="none" lIns="91440" tIns="45720" rIns="91440" bIns="45720">
            <a:spAutoFit/>
          </a:bodyPr>
          <a:lstStyle/>
          <a:p>
            <a:pPr algn="ctr"/>
            <a:r>
              <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Manual Iteration</a:t>
            </a:r>
          </a:p>
        </p:txBody>
      </p:sp>
      <p:sp>
        <p:nvSpPr>
          <p:cNvPr id="37" name="TextBox 36">
            <a:extLst>
              <a:ext uri="{FF2B5EF4-FFF2-40B4-BE49-F238E27FC236}">
                <a16:creationId xmlns:a16="http://schemas.microsoft.com/office/drawing/2014/main" id="{A72F9CBA-82ED-574B-A1A0-A17F247FD766}"/>
              </a:ext>
            </a:extLst>
          </p:cNvPr>
          <p:cNvSpPr txBox="1"/>
          <p:nvPr/>
        </p:nvSpPr>
        <p:spPr>
          <a:xfrm>
            <a:off x="2122668" y="103924"/>
            <a:ext cx="8585467" cy="369332"/>
          </a:xfrm>
          <a:prstGeom prst="rect">
            <a:avLst/>
          </a:prstGeom>
          <a:noFill/>
        </p:spPr>
        <p:txBody>
          <a:bodyPr wrap="square" rtlCol="0">
            <a:spAutoFit/>
          </a:bodyPr>
          <a:lstStyle/>
          <a:p>
            <a:r>
              <a:rPr lang="en-US" dirty="0"/>
              <a:t>What are the objects that iterate or are used with iterators in Python?</a:t>
            </a:r>
          </a:p>
        </p:txBody>
      </p:sp>
    </p:spTree>
    <p:extLst>
      <p:ext uri="{BB962C8B-B14F-4D97-AF65-F5344CB8AC3E}">
        <p14:creationId xmlns:p14="http://schemas.microsoft.com/office/powerpoint/2010/main" val="3391663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E621B0-35E3-844D-908E-97CACFAD74A3}"/>
              </a:ext>
            </a:extLst>
          </p:cNvPr>
          <p:cNvSpPr txBox="1"/>
          <p:nvPr/>
        </p:nvSpPr>
        <p:spPr>
          <a:xfrm>
            <a:off x="2173320" y="8376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8" name="TextBox 7">
            <a:extLst>
              <a:ext uri="{FF2B5EF4-FFF2-40B4-BE49-F238E27FC236}">
                <a16:creationId xmlns:a16="http://schemas.microsoft.com/office/drawing/2014/main" id="{6CA35E5F-252A-484B-8101-A305E21AA7DB}"/>
              </a:ext>
            </a:extLst>
          </p:cNvPr>
          <p:cNvSpPr txBox="1"/>
          <p:nvPr/>
        </p:nvSpPr>
        <p:spPr>
          <a:xfrm>
            <a:off x="583659" y="612438"/>
            <a:ext cx="3035030" cy="307777"/>
          </a:xfrm>
          <a:prstGeom prst="rect">
            <a:avLst/>
          </a:prstGeom>
          <a:noFill/>
        </p:spPr>
        <p:txBody>
          <a:bodyPr wrap="square" rtlCol="0">
            <a:spAutoFit/>
          </a:bodyPr>
          <a:lstStyle/>
          <a:p>
            <a:r>
              <a:rPr lang="en-US" sz="1400" u="sng" dirty="0"/>
              <a:t>Generators Expressions</a:t>
            </a:r>
          </a:p>
        </p:txBody>
      </p:sp>
      <p:sp>
        <p:nvSpPr>
          <p:cNvPr id="10" name="TextBox 9">
            <a:extLst>
              <a:ext uri="{FF2B5EF4-FFF2-40B4-BE49-F238E27FC236}">
                <a16:creationId xmlns:a16="http://schemas.microsoft.com/office/drawing/2014/main" id="{2EB59B8A-695E-ED46-A7D6-11016064E669}"/>
              </a:ext>
            </a:extLst>
          </p:cNvPr>
          <p:cNvSpPr txBox="1"/>
          <p:nvPr/>
        </p:nvSpPr>
        <p:spPr>
          <a:xfrm>
            <a:off x="9156970" y="593542"/>
            <a:ext cx="3035030" cy="307777"/>
          </a:xfrm>
          <a:prstGeom prst="rect">
            <a:avLst/>
          </a:prstGeom>
          <a:noFill/>
        </p:spPr>
        <p:txBody>
          <a:bodyPr wrap="square" rtlCol="0">
            <a:spAutoFit/>
          </a:bodyPr>
          <a:lstStyle/>
          <a:p>
            <a:r>
              <a:rPr lang="en-US" sz="1400" u="sng" dirty="0"/>
              <a:t>filter() function</a:t>
            </a:r>
          </a:p>
        </p:txBody>
      </p:sp>
      <p:sp>
        <p:nvSpPr>
          <p:cNvPr id="28" name="TextBox 27">
            <a:extLst>
              <a:ext uri="{FF2B5EF4-FFF2-40B4-BE49-F238E27FC236}">
                <a16:creationId xmlns:a16="http://schemas.microsoft.com/office/drawing/2014/main" id="{4E875BBD-285C-4C4F-9B8B-85EEBBF7E3AA}"/>
              </a:ext>
            </a:extLst>
          </p:cNvPr>
          <p:cNvSpPr txBox="1"/>
          <p:nvPr/>
        </p:nvSpPr>
        <p:spPr>
          <a:xfrm>
            <a:off x="72145" y="967598"/>
            <a:ext cx="3881337" cy="1569660"/>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Every generator is an iterator. But a generator doesn’t return a single value, but instead returns an iterator object that may be iterated over one element at a time.</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Generator expressions look very similar to list comprehension only they use “( )” instead of “[ ]” and it returns the </a:t>
            </a:r>
            <a:r>
              <a:rPr lang="en-US" sz="1200" i="1" dirty="0">
                <a:solidFill>
                  <a:srgbClr val="0432FF"/>
                </a:solidFill>
                <a:latin typeface="Arial" panose="020B0604020202020204" pitchFamily="34" charset="0"/>
                <a:cs typeface="Arial" panose="020B0604020202020204" pitchFamily="34" charset="0"/>
              </a:rPr>
              <a:t>generator object </a:t>
            </a:r>
            <a:r>
              <a:rPr lang="en-US" sz="1200" dirty="0">
                <a:latin typeface="Arial" panose="020B0604020202020204" pitchFamily="34" charset="0"/>
                <a:cs typeface="Arial" panose="020B0604020202020204" pitchFamily="34" charset="0"/>
              </a:rPr>
              <a:t>which we must do something with to extract the individual elements</a:t>
            </a:r>
          </a:p>
        </p:txBody>
      </p:sp>
      <p:sp>
        <p:nvSpPr>
          <p:cNvPr id="29" name="TextBox 28">
            <a:extLst>
              <a:ext uri="{FF2B5EF4-FFF2-40B4-BE49-F238E27FC236}">
                <a16:creationId xmlns:a16="http://schemas.microsoft.com/office/drawing/2014/main" id="{D93B80F3-5DC6-7947-92E6-478E5D868CE3}"/>
              </a:ext>
            </a:extLst>
          </p:cNvPr>
          <p:cNvSpPr txBox="1"/>
          <p:nvPr/>
        </p:nvSpPr>
        <p:spPr>
          <a:xfrm>
            <a:off x="5432626" y="593542"/>
            <a:ext cx="3035030" cy="307777"/>
          </a:xfrm>
          <a:prstGeom prst="rect">
            <a:avLst/>
          </a:prstGeom>
          <a:noFill/>
        </p:spPr>
        <p:txBody>
          <a:bodyPr wrap="square" rtlCol="0">
            <a:spAutoFit/>
          </a:bodyPr>
          <a:lstStyle/>
          <a:p>
            <a:r>
              <a:rPr lang="en-US" sz="1400" u="sng" dirty="0"/>
              <a:t>Generators Functions</a:t>
            </a:r>
          </a:p>
        </p:txBody>
      </p:sp>
      <p:pic>
        <p:nvPicPr>
          <p:cNvPr id="30" name="Picture 29">
            <a:extLst>
              <a:ext uri="{FF2B5EF4-FFF2-40B4-BE49-F238E27FC236}">
                <a16:creationId xmlns:a16="http://schemas.microsoft.com/office/drawing/2014/main" id="{EEDD8BFC-D463-CE44-930C-1C99F536B9A6}"/>
              </a:ext>
            </a:extLst>
          </p:cNvPr>
          <p:cNvPicPr>
            <a:picLocks noChangeAspect="1"/>
          </p:cNvPicPr>
          <p:nvPr/>
        </p:nvPicPr>
        <p:blipFill>
          <a:blip r:embed="rId2"/>
          <a:stretch>
            <a:fillRect/>
          </a:stretch>
        </p:blipFill>
        <p:spPr>
          <a:xfrm>
            <a:off x="119376" y="2775238"/>
            <a:ext cx="2298018" cy="2555472"/>
          </a:xfrm>
          <a:prstGeom prst="rect">
            <a:avLst/>
          </a:prstGeom>
          <a:ln>
            <a:solidFill>
              <a:schemeClr val="tx1"/>
            </a:solidFill>
          </a:ln>
        </p:spPr>
      </p:pic>
      <p:sp>
        <p:nvSpPr>
          <p:cNvPr id="31" name="Rectangle 30">
            <a:extLst>
              <a:ext uri="{FF2B5EF4-FFF2-40B4-BE49-F238E27FC236}">
                <a16:creationId xmlns:a16="http://schemas.microsoft.com/office/drawing/2014/main" id="{67504849-265E-CC41-9CDF-1E26220DF30A}"/>
              </a:ext>
            </a:extLst>
          </p:cNvPr>
          <p:cNvSpPr/>
          <p:nvPr/>
        </p:nvSpPr>
        <p:spPr>
          <a:xfrm rot="21000342">
            <a:off x="73907" y="5901218"/>
            <a:ext cx="3461269" cy="461665"/>
          </a:xfrm>
          <a:prstGeom prst="rect">
            <a:avLst/>
          </a:prstGeom>
          <a:noFill/>
        </p:spPr>
        <p:txBody>
          <a:bodyPr wrap="none" lIns="91440" tIns="45720" rIns="91440" bIns="45720">
            <a:spAutoFit/>
          </a:bodyPr>
          <a:lstStyle/>
          <a:p>
            <a:pPr algn="ctr"/>
            <a:r>
              <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“on-the-fly” generators</a:t>
            </a:r>
          </a:p>
        </p:txBody>
      </p:sp>
      <p:pic>
        <p:nvPicPr>
          <p:cNvPr id="32" name="Picture 31">
            <a:extLst>
              <a:ext uri="{FF2B5EF4-FFF2-40B4-BE49-F238E27FC236}">
                <a16:creationId xmlns:a16="http://schemas.microsoft.com/office/drawing/2014/main" id="{940A73FB-3BBC-0141-ABA6-BC7BA2C62207}"/>
              </a:ext>
            </a:extLst>
          </p:cNvPr>
          <p:cNvPicPr>
            <a:picLocks noChangeAspect="1"/>
          </p:cNvPicPr>
          <p:nvPr/>
        </p:nvPicPr>
        <p:blipFill>
          <a:blip r:embed="rId3"/>
          <a:stretch>
            <a:fillRect/>
          </a:stretch>
        </p:blipFill>
        <p:spPr>
          <a:xfrm>
            <a:off x="2649781" y="3073507"/>
            <a:ext cx="1315388" cy="876925"/>
          </a:xfrm>
          <a:prstGeom prst="rect">
            <a:avLst/>
          </a:prstGeom>
          <a:ln>
            <a:solidFill>
              <a:schemeClr val="tx1"/>
            </a:solidFill>
          </a:ln>
        </p:spPr>
      </p:pic>
      <p:sp>
        <p:nvSpPr>
          <p:cNvPr id="33" name="TextBox 32">
            <a:extLst>
              <a:ext uri="{FF2B5EF4-FFF2-40B4-BE49-F238E27FC236}">
                <a16:creationId xmlns:a16="http://schemas.microsoft.com/office/drawing/2014/main" id="{9FB84B8A-6526-0840-B5F3-63BA9CA2FDA7}"/>
              </a:ext>
            </a:extLst>
          </p:cNvPr>
          <p:cNvSpPr txBox="1"/>
          <p:nvPr/>
        </p:nvSpPr>
        <p:spPr>
          <a:xfrm>
            <a:off x="2417394" y="2709386"/>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pic>
        <p:nvPicPr>
          <p:cNvPr id="34" name="Picture 33">
            <a:extLst>
              <a:ext uri="{FF2B5EF4-FFF2-40B4-BE49-F238E27FC236}">
                <a16:creationId xmlns:a16="http://schemas.microsoft.com/office/drawing/2014/main" id="{0051EA2F-9C57-DD48-967F-9D05E7F21A6A}"/>
              </a:ext>
            </a:extLst>
          </p:cNvPr>
          <p:cNvPicPr>
            <a:picLocks noChangeAspect="1"/>
          </p:cNvPicPr>
          <p:nvPr/>
        </p:nvPicPr>
        <p:blipFill>
          <a:blip r:embed="rId4"/>
          <a:stretch>
            <a:fillRect/>
          </a:stretch>
        </p:blipFill>
        <p:spPr>
          <a:xfrm>
            <a:off x="2673766" y="4523599"/>
            <a:ext cx="726323" cy="987799"/>
          </a:xfrm>
          <a:prstGeom prst="rect">
            <a:avLst/>
          </a:prstGeom>
          <a:ln>
            <a:solidFill>
              <a:schemeClr val="tx1"/>
            </a:solidFill>
          </a:ln>
        </p:spPr>
      </p:pic>
      <p:sp>
        <p:nvSpPr>
          <p:cNvPr id="35" name="TextBox 34">
            <a:extLst>
              <a:ext uri="{FF2B5EF4-FFF2-40B4-BE49-F238E27FC236}">
                <a16:creationId xmlns:a16="http://schemas.microsoft.com/office/drawing/2014/main" id="{05D000CA-EA93-5C4C-9C0C-419BDF295824}"/>
              </a:ext>
            </a:extLst>
          </p:cNvPr>
          <p:cNvSpPr txBox="1"/>
          <p:nvPr/>
        </p:nvSpPr>
        <p:spPr>
          <a:xfrm>
            <a:off x="2173320" y="4224092"/>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0" name="TextBox 39">
            <a:extLst>
              <a:ext uri="{FF2B5EF4-FFF2-40B4-BE49-F238E27FC236}">
                <a16:creationId xmlns:a16="http://schemas.microsoft.com/office/drawing/2014/main" id="{0A3806DB-A083-A743-86C3-7D2635A8FEB1}"/>
              </a:ext>
            </a:extLst>
          </p:cNvPr>
          <p:cNvSpPr txBox="1"/>
          <p:nvPr/>
        </p:nvSpPr>
        <p:spPr>
          <a:xfrm>
            <a:off x="4614557" y="935363"/>
            <a:ext cx="3881337" cy="120032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Is a function that contains one or more</a:t>
            </a:r>
            <a:r>
              <a:rPr lang="en-US" sz="1200" b="1" dirty="0">
                <a:solidFill>
                  <a:srgbClr val="0432FF"/>
                </a:solidFill>
                <a:latin typeface="Arial" panose="020B0604020202020204" pitchFamily="34" charset="0"/>
                <a:cs typeface="Arial" panose="020B0604020202020204" pitchFamily="34" charset="0"/>
              </a:rPr>
              <a:t> yield </a:t>
            </a:r>
            <a:r>
              <a:rPr lang="en-US" sz="1200" dirty="0">
                <a:latin typeface="Arial" panose="020B0604020202020204" pitchFamily="34" charset="0"/>
                <a:cs typeface="Arial" panose="020B0604020202020204" pitchFamily="34" charset="0"/>
              </a:rPr>
              <a:t>statements. When its called, it returns an iterator object, but execution must be invoked by a next() or </a:t>
            </a:r>
            <a:r>
              <a:rPr lang="en-US" sz="1200" dirty="0" err="1">
                <a:latin typeface="Arial" panose="020B0604020202020204" pitchFamily="34" charset="0"/>
                <a:cs typeface="Arial" panose="020B0604020202020204" pitchFamily="34" charset="0"/>
              </a:rPr>
              <a:t>iter</a:t>
            </a:r>
            <a:r>
              <a:rPr lang="en-US" sz="1200" dirty="0">
                <a:latin typeface="Arial" panose="020B0604020202020204" pitchFamily="34" charset="0"/>
                <a:cs typeface="Arial" panose="020B0604020202020204" pitchFamily="34" charset="0"/>
              </a:rPr>
              <a:t>() function. Unlike regular Python functions, generator functions allow you to resume where the function left off at a later time.</a:t>
            </a:r>
          </a:p>
        </p:txBody>
      </p:sp>
      <p:cxnSp>
        <p:nvCxnSpPr>
          <p:cNvPr id="41" name="Straight Connector 40">
            <a:extLst>
              <a:ext uri="{FF2B5EF4-FFF2-40B4-BE49-F238E27FC236}">
                <a16:creationId xmlns:a16="http://schemas.microsoft.com/office/drawing/2014/main" id="{DF265443-38C3-8C4C-B2C4-D8D53F40462C}"/>
              </a:ext>
            </a:extLst>
          </p:cNvPr>
          <p:cNvCxnSpPr/>
          <p:nvPr/>
        </p:nvCxnSpPr>
        <p:spPr>
          <a:xfrm>
            <a:off x="4416357" y="680936"/>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EC679CC-7894-4E42-9A29-0A80E2896894}"/>
              </a:ext>
            </a:extLst>
          </p:cNvPr>
          <p:cNvCxnSpPr/>
          <p:nvPr/>
        </p:nvCxnSpPr>
        <p:spPr>
          <a:xfrm>
            <a:off x="8372272" y="680936"/>
            <a:ext cx="0" cy="5856051"/>
          </a:xfrm>
          <a:prstGeom prst="line">
            <a:avLst/>
          </a:prstGeom>
        </p:spPr>
        <p:style>
          <a:lnRef idx="1">
            <a:schemeClr val="accent1"/>
          </a:lnRef>
          <a:fillRef idx="0">
            <a:schemeClr val="accent1"/>
          </a:fillRef>
          <a:effectRef idx="0">
            <a:schemeClr val="accent1"/>
          </a:effectRef>
          <a:fontRef idx="minor">
            <a:schemeClr val="tx1"/>
          </a:fontRef>
        </p:style>
      </p:cxnSp>
      <p:pic>
        <p:nvPicPr>
          <p:cNvPr id="43" name="Picture 42">
            <a:extLst>
              <a:ext uri="{FF2B5EF4-FFF2-40B4-BE49-F238E27FC236}">
                <a16:creationId xmlns:a16="http://schemas.microsoft.com/office/drawing/2014/main" id="{7A4FC152-C667-CB4A-8C84-9FB073DCF8C7}"/>
              </a:ext>
            </a:extLst>
          </p:cNvPr>
          <p:cNvPicPr>
            <a:picLocks noChangeAspect="1"/>
          </p:cNvPicPr>
          <p:nvPr/>
        </p:nvPicPr>
        <p:blipFill>
          <a:blip r:embed="rId5"/>
          <a:stretch>
            <a:fillRect/>
          </a:stretch>
        </p:blipFill>
        <p:spPr>
          <a:xfrm>
            <a:off x="4599694" y="2313785"/>
            <a:ext cx="2634750" cy="1871210"/>
          </a:xfrm>
          <a:prstGeom prst="rect">
            <a:avLst/>
          </a:prstGeom>
          <a:ln>
            <a:solidFill>
              <a:schemeClr val="tx1"/>
            </a:solidFill>
          </a:ln>
        </p:spPr>
      </p:pic>
      <p:pic>
        <p:nvPicPr>
          <p:cNvPr id="44" name="Picture 43">
            <a:extLst>
              <a:ext uri="{FF2B5EF4-FFF2-40B4-BE49-F238E27FC236}">
                <a16:creationId xmlns:a16="http://schemas.microsoft.com/office/drawing/2014/main" id="{564A7645-B9C5-CE45-8765-B2E87E67F7B5}"/>
              </a:ext>
            </a:extLst>
          </p:cNvPr>
          <p:cNvPicPr>
            <a:picLocks noChangeAspect="1"/>
          </p:cNvPicPr>
          <p:nvPr/>
        </p:nvPicPr>
        <p:blipFill>
          <a:blip r:embed="rId6"/>
          <a:stretch>
            <a:fillRect/>
          </a:stretch>
        </p:blipFill>
        <p:spPr>
          <a:xfrm>
            <a:off x="4664256" y="4714447"/>
            <a:ext cx="846761" cy="796951"/>
          </a:xfrm>
          <a:prstGeom prst="rect">
            <a:avLst/>
          </a:prstGeom>
          <a:ln>
            <a:solidFill>
              <a:schemeClr val="tx1"/>
            </a:solidFill>
          </a:ln>
        </p:spPr>
      </p:pic>
      <p:sp>
        <p:nvSpPr>
          <p:cNvPr id="45" name="TextBox 44">
            <a:extLst>
              <a:ext uri="{FF2B5EF4-FFF2-40B4-BE49-F238E27FC236}">
                <a16:creationId xmlns:a16="http://schemas.microsoft.com/office/drawing/2014/main" id="{44344A36-3B10-6A44-A91C-EE891329FFD1}"/>
              </a:ext>
            </a:extLst>
          </p:cNvPr>
          <p:cNvSpPr txBox="1"/>
          <p:nvPr/>
        </p:nvSpPr>
        <p:spPr>
          <a:xfrm>
            <a:off x="4197556" y="4296663"/>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46" name="Rectangle 45">
            <a:extLst>
              <a:ext uri="{FF2B5EF4-FFF2-40B4-BE49-F238E27FC236}">
                <a16:creationId xmlns:a16="http://schemas.microsoft.com/office/drawing/2014/main" id="{41EEF2BE-39F8-8040-B8E6-16215C2E7BB5}"/>
              </a:ext>
            </a:extLst>
          </p:cNvPr>
          <p:cNvSpPr/>
          <p:nvPr/>
        </p:nvSpPr>
        <p:spPr>
          <a:xfrm rot="21000342">
            <a:off x="4569449" y="5613263"/>
            <a:ext cx="3679163" cy="830997"/>
          </a:xfrm>
          <a:prstGeom prst="rect">
            <a:avLst/>
          </a:prstGeom>
          <a:noFill/>
        </p:spPr>
        <p:txBody>
          <a:bodyPr wrap="square" lIns="91440" tIns="45720" rIns="91440" bIns="45720">
            <a:spAutoFit/>
          </a:bodyPr>
          <a:lstStyle/>
          <a:p>
            <a:pPr algn="ctr"/>
            <a:r>
              <a:rPr lang="en-US" sz="2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“reusable or suspended” functions</a:t>
            </a:r>
          </a:p>
        </p:txBody>
      </p:sp>
      <p:pic>
        <p:nvPicPr>
          <p:cNvPr id="47" name="Picture 46">
            <a:extLst>
              <a:ext uri="{FF2B5EF4-FFF2-40B4-BE49-F238E27FC236}">
                <a16:creationId xmlns:a16="http://schemas.microsoft.com/office/drawing/2014/main" id="{216026FD-76FC-8D40-9240-603066A873B1}"/>
              </a:ext>
            </a:extLst>
          </p:cNvPr>
          <p:cNvPicPr>
            <a:picLocks noChangeAspect="1"/>
          </p:cNvPicPr>
          <p:nvPr/>
        </p:nvPicPr>
        <p:blipFill>
          <a:blip r:embed="rId7"/>
          <a:stretch>
            <a:fillRect/>
          </a:stretch>
        </p:blipFill>
        <p:spPr>
          <a:xfrm>
            <a:off x="8607291" y="2580563"/>
            <a:ext cx="2737053" cy="2023877"/>
          </a:xfrm>
          <a:prstGeom prst="rect">
            <a:avLst/>
          </a:prstGeom>
          <a:ln>
            <a:solidFill>
              <a:schemeClr val="tx1"/>
            </a:solidFill>
          </a:ln>
        </p:spPr>
      </p:pic>
      <p:pic>
        <p:nvPicPr>
          <p:cNvPr id="49" name="Picture 48">
            <a:extLst>
              <a:ext uri="{FF2B5EF4-FFF2-40B4-BE49-F238E27FC236}">
                <a16:creationId xmlns:a16="http://schemas.microsoft.com/office/drawing/2014/main" id="{377761E6-0F73-9F49-8A24-F40804D71921}"/>
              </a:ext>
            </a:extLst>
          </p:cNvPr>
          <p:cNvPicPr>
            <a:picLocks noChangeAspect="1"/>
          </p:cNvPicPr>
          <p:nvPr/>
        </p:nvPicPr>
        <p:blipFill>
          <a:blip r:embed="rId8"/>
          <a:stretch>
            <a:fillRect/>
          </a:stretch>
        </p:blipFill>
        <p:spPr>
          <a:xfrm>
            <a:off x="8621847" y="5194570"/>
            <a:ext cx="1358619" cy="467365"/>
          </a:xfrm>
          <a:prstGeom prst="rect">
            <a:avLst/>
          </a:prstGeom>
          <a:ln>
            <a:solidFill>
              <a:schemeClr val="tx1"/>
            </a:solidFill>
          </a:ln>
        </p:spPr>
      </p:pic>
      <p:sp>
        <p:nvSpPr>
          <p:cNvPr id="50" name="TextBox 49">
            <a:extLst>
              <a:ext uri="{FF2B5EF4-FFF2-40B4-BE49-F238E27FC236}">
                <a16:creationId xmlns:a16="http://schemas.microsoft.com/office/drawing/2014/main" id="{55C25929-BE92-7E43-AB16-41E744DE3DD0}"/>
              </a:ext>
            </a:extLst>
          </p:cNvPr>
          <p:cNvSpPr txBox="1"/>
          <p:nvPr/>
        </p:nvSpPr>
        <p:spPr>
          <a:xfrm>
            <a:off x="8200304" y="4772999"/>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51" name="TextBox 50">
            <a:extLst>
              <a:ext uri="{FF2B5EF4-FFF2-40B4-BE49-F238E27FC236}">
                <a16:creationId xmlns:a16="http://schemas.microsoft.com/office/drawing/2014/main" id="{8BE7703E-8C19-7A47-8708-4D514D4A299D}"/>
              </a:ext>
            </a:extLst>
          </p:cNvPr>
          <p:cNvSpPr txBox="1"/>
          <p:nvPr/>
        </p:nvSpPr>
        <p:spPr>
          <a:xfrm>
            <a:off x="8446850" y="966857"/>
            <a:ext cx="3881337" cy="1015663"/>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A filter takes two arguments:</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A </a:t>
            </a:r>
            <a:r>
              <a:rPr lang="en-US" sz="1200" u="sng" dirty="0">
                <a:latin typeface="Arial" panose="020B0604020202020204" pitchFamily="34" charset="0"/>
                <a:cs typeface="Arial" panose="020B0604020202020204" pitchFamily="34" charset="0"/>
              </a:rPr>
              <a:t>function</a:t>
            </a:r>
            <a:r>
              <a:rPr lang="en-US" sz="1200" dirty="0">
                <a:latin typeface="Arial" panose="020B0604020202020204" pitchFamily="34" charset="0"/>
                <a:cs typeface="Arial" panose="020B0604020202020204" pitchFamily="34" charset="0"/>
              </a:rPr>
              <a:t> that tests if each element of an </a:t>
            </a:r>
            <a:r>
              <a:rPr lang="en-US" sz="1200" dirty="0" err="1">
                <a:latin typeface="Arial" panose="020B0604020202020204" pitchFamily="34" charset="0"/>
                <a:cs typeface="Arial" panose="020B0604020202020204" pitchFamily="34" charset="0"/>
              </a:rPr>
              <a:t>iterable</a:t>
            </a:r>
            <a:r>
              <a:rPr lang="en-US" sz="1200" dirty="0">
                <a:latin typeface="Arial" panose="020B0604020202020204" pitchFamily="34" charset="0"/>
                <a:cs typeface="Arial" panose="020B0604020202020204" pitchFamily="34" charset="0"/>
              </a:rPr>
              <a:t> returns True AND</a:t>
            </a:r>
          </a:p>
          <a:p>
            <a:pPr marL="171450" indent="-171450">
              <a:buFont typeface="Arial" panose="020B0604020202020204" pitchFamily="34" charset="0"/>
              <a:buChar char="•"/>
            </a:pPr>
            <a:r>
              <a:rPr lang="en-US" sz="1200" dirty="0">
                <a:latin typeface="Arial" panose="020B0604020202020204" pitchFamily="34" charset="0"/>
                <a:cs typeface="Arial" panose="020B0604020202020204" pitchFamily="34" charset="0"/>
              </a:rPr>
              <a:t>An</a:t>
            </a:r>
            <a:r>
              <a:rPr lang="en-US" sz="1200" u="sng" dirty="0">
                <a:latin typeface="Arial" panose="020B0604020202020204" pitchFamily="34" charset="0"/>
                <a:cs typeface="Arial" panose="020B0604020202020204" pitchFamily="34" charset="0"/>
              </a:rPr>
              <a:t> </a:t>
            </a:r>
            <a:r>
              <a:rPr lang="en-US" sz="1200" u="sng" dirty="0" err="1">
                <a:latin typeface="Arial" panose="020B0604020202020204" pitchFamily="34" charset="0"/>
                <a:cs typeface="Arial" panose="020B0604020202020204" pitchFamily="34" charset="0"/>
              </a:rPr>
              <a:t>iterable</a:t>
            </a:r>
            <a:r>
              <a:rPr lang="en-US" sz="1200" u="sng" dirty="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which will be filtered based on the  specified code within the function</a:t>
            </a:r>
          </a:p>
        </p:txBody>
      </p:sp>
    </p:spTree>
    <p:extLst>
      <p:ext uri="{BB962C8B-B14F-4D97-AF65-F5344CB8AC3E}">
        <p14:creationId xmlns:p14="http://schemas.microsoft.com/office/powerpoint/2010/main" val="3846983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348236A-0995-654A-9047-9454F2CD5629}"/>
              </a:ext>
            </a:extLst>
          </p:cNvPr>
          <p:cNvSpPr txBox="1"/>
          <p:nvPr/>
        </p:nvSpPr>
        <p:spPr>
          <a:xfrm>
            <a:off x="4357991" y="943448"/>
            <a:ext cx="3035030" cy="307777"/>
          </a:xfrm>
          <a:prstGeom prst="rect">
            <a:avLst/>
          </a:prstGeom>
          <a:noFill/>
        </p:spPr>
        <p:txBody>
          <a:bodyPr wrap="square" rtlCol="0">
            <a:spAutoFit/>
          </a:bodyPr>
          <a:lstStyle/>
          <a:p>
            <a:pPr algn="ctr"/>
            <a:r>
              <a:rPr lang="en-US" sz="1400" u="sng" dirty="0"/>
              <a:t>enumerate() function</a:t>
            </a:r>
          </a:p>
        </p:txBody>
      </p:sp>
      <p:sp>
        <p:nvSpPr>
          <p:cNvPr id="12" name="TextBox 11">
            <a:extLst>
              <a:ext uri="{FF2B5EF4-FFF2-40B4-BE49-F238E27FC236}">
                <a16:creationId xmlns:a16="http://schemas.microsoft.com/office/drawing/2014/main" id="{92A20755-A765-0544-A92C-38506BDF3908}"/>
              </a:ext>
            </a:extLst>
          </p:cNvPr>
          <p:cNvSpPr txBox="1"/>
          <p:nvPr/>
        </p:nvSpPr>
        <p:spPr>
          <a:xfrm>
            <a:off x="8766243" y="933585"/>
            <a:ext cx="3035030" cy="307777"/>
          </a:xfrm>
          <a:prstGeom prst="rect">
            <a:avLst/>
          </a:prstGeom>
          <a:noFill/>
        </p:spPr>
        <p:txBody>
          <a:bodyPr wrap="square" rtlCol="0">
            <a:spAutoFit/>
          </a:bodyPr>
          <a:lstStyle/>
          <a:p>
            <a:pPr algn="ctr"/>
            <a:r>
              <a:rPr lang="en-US" sz="1400" u="sng" dirty="0"/>
              <a:t>sorted() function</a:t>
            </a:r>
          </a:p>
        </p:txBody>
      </p:sp>
      <p:sp>
        <p:nvSpPr>
          <p:cNvPr id="15" name="TextBox 14">
            <a:extLst>
              <a:ext uri="{FF2B5EF4-FFF2-40B4-BE49-F238E27FC236}">
                <a16:creationId xmlns:a16="http://schemas.microsoft.com/office/drawing/2014/main" id="{12EBA0F1-D0BE-1748-866B-A57F51888AFC}"/>
              </a:ext>
            </a:extLst>
          </p:cNvPr>
          <p:cNvSpPr txBox="1"/>
          <p:nvPr/>
        </p:nvSpPr>
        <p:spPr>
          <a:xfrm>
            <a:off x="262647" y="943448"/>
            <a:ext cx="3035030" cy="307777"/>
          </a:xfrm>
          <a:prstGeom prst="rect">
            <a:avLst/>
          </a:prstGeom>
          <a:noFill/>
        </p:spPr>
        <p:txBody>
          <a:bodyPr wrap="square" rtlCol="0">
            <a:spAutoFit/>
          </a:bodyPr>
          <a:lstStyle/>
          <a:p>
            <a:pPr algn="ctr"/>
            <a:r>
              <a:rPr lang="en-US" sz="1400" u="sng" dirty="0"/>
              <a:t>map() function</a:t>
            </a:r>
          </a:p>
        </p:txBody>
      </p:sp>
      <p:pic>
        <p:nvPicPr>
          <p:cNvPr id="2" name="Picture 1">
            <a:extLst>
              <a:ext uri="{FF2B5EF4-FFF2-40B4-BE49-F238E27FC236}">
                <a16:creationId xmlns:a16="http://schemas.microsoft.com/office/drawing/2014/main" id="{CCE9E61A-AF61-D54D-9C66-282088559679}"/>
              </a:ext>
            </a:extLst>
          </p:cNvPr>
          <p:cNvPicPr>
            <a:picLocks noChangeAspect="1"/>
          </p:cNvPicPr>
          <p:nvPr/>
        </p:nvPicPr>
        <p:blipFill>
          <a:blip r:embed="rId2"/>
          <a:stretch>
            <a:fillRect/>
          </a:stretch>
        </p:blipFill>
        <p:spPr>
          <a:xfrm>
            <a:off x="262647" y="2050502"/>
            <a:ext cx="2632953" cy="1855288"/>
          </a:xfrm>
          <a:prstGeom prst="rect">
            <a:avLst/>
          </a:prstGeom>
          <a:ln>
            <a:solidFill>
              <a:schemeClr val="tx1"/>
            </a:solidFill>
          </a:ln>
        </p:spPr>
      </p:pic>
      <p:cxnSp>
        <p:nvCxnSpPr>
          <p:cNvPr id="16" name="Straight Connector 15">
            <a:extLst>
              <a:ext uri="{FF2B5EF4-FFF2-40B4-BE49-F238E27FC236}">
                <a16:creationId xmlns:a16="http://schemas.microsoft.com/office/drawing/2014/main" id="{86BE21B7-9262-D146-80A9-77B8C022F1AF}"/>
              </a:ext>
            </a:extLst>
          </p:cNvPr>
          <p:cNvCxnSpPr/>
          <p:nvPr/>
        </p:nvCxnSpPr>
        <p:spPr>
          <a:xfrm>
            <a:off x="3793787" y="749028"/>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1214D58-2D10-6046-96E7-116AF9ADE1C1}"/>
              </a:ext>
            </a:extLst>
          </p:cNvPr>
          <p:cNvCxnSpPr/>
          <p:nvPr/>
        </p:nvCxnSpPr>
        <p:spPr>
          <a:xfrm>
            <a:off x="7895617" y="749027"/>
            <a:ext cx="0" cy="5856051"/>
          </a:xfrm>
          <a:prstGeom prst="line">
            <a:avLst/>
          </a:prstGeom>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A2AF787-3CFA-8F42-8C2E-4ECBD937E0AC}"/>
              </a:ext>
            </a:extLst>
          </p:cNvPr>
          <p:cNvSpPr txBox="1"/>
          <p:nvPr/>
        </p:nvSpPr>
        <p:spPr>
          <a:xfrm>
            <a:off x="262647" y="1352145"/>
            <a:ext cx="3793783" cy="461665"/>
          </a:xfrm>
          <a:prstGeom prst="rect">
            <a:avLst/>
          </a:prstGeom>
          <a:noFill/>
        </p:spPr>
        <p:txBody>
          <a:bodyPr wrap="square" rtlCol="0">
            <a:spAutoFit/>
          </a:bodyPr>
          <a:lstStyle/>
          <a:p>
            <a:r>
              <a:rPr lang="en-US" sz="1200" dirty="0">
                <a:solidFill>
                  <a:srgbClr val="0432FF"/>
                </a:solidFill>
              </a:rPr>
              <a:t>What does it do?  </a:t>
            </a:r>
            <a:r>
              <a:rPr lang="en-US" sz="1200" dirty="0"/>
              <a:t>Returns a list of results after employing a function to each item in an </a:t>
            </a:r>
            <a:r>
              <a:rPr lang="en-US" sz="1200" dirty="0" err="1"/>
              <a:t>iterable</a:t>
            </a:r>
            <a:endParaRPr lang="en-US" sz="1200" dirty="0"/>
          </a:p>
        </p:txBody>
      </p:sp>
      <p:pic>
        <p:nvPicPr>
          <p:cNvPr id="5" name="Picture 4">
            <a:extLst>
              <a:ext uri="{FF2B5EF4-FFF2-40B4-BE49-F238E27FC236}">
                <a16:creationId xmlns:a16="http://schemas.microsoft.com/office/drawing/2014/main" id="{DB577141-7DF0-014D-9A4C-94D9E446B549}"/>
              </a:ext>
            </a:extLst>
          </p:cNvPr>
          <p:cNvPicPr>
            <a:picLocks noChangeAspect="1"/>
          </p:cNvPicPr>
          <p:nvPr/>
        </p:nvPicPr>
        <p:blipFill>
          <a:blip r:embed="rId3"/>
          <a:stretch>
            <a:fillRect/>
          </a:stretch>
        </p:blipFill>
        <p:spPr>
          <a:xfrm>
            <a:off x="262647" y="4878609"/>
            <a:ext cx="1332689" cy="422560"/>
          </a:xfrm>
          <a:prstGeom prst="rect">
            <a:avLst/>
          </a:prstGeom>
          <a:ln>
            <a:solidFill>
              <a:schemeClr val="tx1"/>
            </a:solidFill>
          </a:ln>
        </p:spPr>
      </p:pic>
      <p:sp>
        <p:nvSpPr>
          <p:cNvPr id="18" name="TextBox 17">
            <a:extLst>
              <a:ext uri="{FF2B5EF4-FFF2-40B4-BE49-F238E27FC236}">
                <a16:creationId xmlns:a16="http://schemas.microsoft.com/office/drawing/2014/main" id="{4437DCDD-7E8A-1A4B-9422-E39D063D510F}"/>
              </a:ext>
            </a:extLst>
          </p:cNvPr>
          <p:cNvSpPr txBox="1"/>
          <p:nvPr/>
        </p:nvSpPr>
        <p:spPr>
          <a:xfrm>
            <a:off x="-184826" y="4489548"/>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19" name="TextBox 18">
            <a:extLst>
              <a:ext uri="{FF2B5EF4-FFF2-40B4-BE49-F238E27FC236}">
                <a16:creationId xmlns:a16="http://schemas.microsoft.com/office/drawing/2014/main" id="{926E07A9-E256-0148-8D7C-18DC0BA71B42}"/>
              </a:ext>
            </a:extLst>
          </p:cNvPr>
          <p:cNvSpPr txBox="1"/>
          <p:nvPr/>
        </p:nvSpPr>
        <p:spPr>
          <a:xfrm>
            <a:off x="2159538" y="123550"/>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20" name="TextBox 19">
            <a:extLst>
              <a:ext uri="{FF2B5EF4-FFF2-40B4-BE49-F238E27FC236}">
                <a16:creationId xmlns:a16="http://schemas.microsoft.com/office/drawing/2014/main" id="{300A39B9-B6F1-D04C-90E6-41B88714D7C9}"/>
              </a:ext>
            </a:extLst>
          </p:cNvPr>
          <p:cNvSpPr txBox="1"/>
          <p:nvPr/>
        </p:nvSpPr>
        <p:spPr>
          <a:xfrm>
            <a:off x="4014290" y="1277379"/>
            <a:ext cx="3793783" cy="461665"/>
          </a:xfrm>
          <a:prstGeom prst="rect">
            <a:avLst/>
          </a:prstGeom>
          <a:noFill/>
          <a:ln>
            <a:noFill/>
          </a:ln>
        </p:spPr>
        <p:txBody>
          <a:bodyPr wrap="square" rtlCol="0">
            <a:spAutoFit/>
          </a:bodyPr>
          <a:lstStyle/>
          <a:p>
            <a:r>
              <a:rPr lang="en-US" sz="1200" dirty="0">
                <a:solidFill>
                  <a:srgbClr val="0432FF"/>
                </a:solidFill>
              </a:rPr>
              <a:t>What does it do?  </a:t>
            </a:r>
            <a:r>
              <a:rPr lang="en-US" sz="1200" dirty="0"/>
              <a:t>Returns the elements in an </a:t>
            </a:r>
            <a:r>
              <a:rPr lang="en-US" sz="1200" dirty="0" err="1"/>
              <a:t>iterable</a:t>
            </a:r>
            <a:r>
              <a:rPr lang="en-US" sz="1200" dirty="0"/>
              <a:t> and Indexes them</a:t>
            </a:r>
          </a:p>
        </p:txBody>
      </p:sp>
      <p:pic>
        <p:nvPicPr>
          <p:cNvPr id="6" name="Picture 5">
            <a:extLst>
              <a:ext uri="{FF2B5EF4-FFF2-40B4-BE49-F238E27FC236}">
                <a16:creationId xmlns:a16="http://schemas.microsoft.com/office/drawing/2014/main" id="{B129A075-0A79-E448-A696-2448E7D11640}"/>
              </a:ext>
            </a:extLst>
          </p:cNvPr>
          <p:cNvPicPr>
            <a:picLocks noChangeAspect="1"/>
          </p:cNvPicPr>
          <p:nvPr/>
        </p:nvPicPr>
        <p:blipFill>
          <a:blip r:embed="rId4"/>
          <a:stretch>
            <a:fillRect/>
          </a:stretch>
        </p:blipFill>
        <p:spPr>
          <a:xfrm>
            <a:off x="4056430" y="1946340"/>
            <a:ext cx="3464397" cy="1257081"/>
          </a:xfrm>
          <a:prstGeom prst="rect">
            <a:avLst/>
          </a:prstGeom>
          <a:ln>
            <a:solidFill>
              <a:schemeClr val="tx1"/>
            </a:solidFill>
          </a:ln>
        </p:spPr>
      </p:pic>
      <p:pic>
        <p:nvPicPr>
          <p:cNvPr id="8" name="Picture 7">
            <a:extLst>
              <a:ext uri="{FF2B5EF4-FFF2-40B4-BE49-F238E27FC236}">
                <a16:creationId xmlns:a16="http://schemas.microsoft.com/office/drawing/2014/main" id="{440A3599-0A7E-9045-98CA-ECBF53EC99B7}"/>
              </a:ext>
            </a:extLst>
          </p:cNvPr>
          <p:cNvPicPr>
            <a:picLocks noChangeAspect="1"/>
          </p:cNvPicPr>
          <p:nvPr/>
        </p:nvPicPr>
        <p:blipFill>
          <a:blip r:embed="rId5"/>
          <a:stretch>
            <a:fillRect/>
          </a:stretch>
        </p:blipFill>
        <p:spPr>
          <a:xfrm>
            <a:off x="4121286" y="4007023"/>
            <a:ext cx="1356802" cy="965049"/>
          </a:xfrm>
          <a:prstGeom prst="rect">
            <a:avLst/>
          </a:prstGeom>
          <a:ln>
            <a:solidFill>
              <a:schemeClr val="tx1"/>
            </a:solidFill>
          </a:ln>
        </p:spPr>
      </p:pic>
      <p:sp>
        <p:nvSpPr>
          <p:cNvPr id="21" name="TextBox 20">
            <a:extLst>
              <a:ext uri="{FF2B5EF4-FFF2-40B4-BE49-F238E27FC236}">
                <a16:creationId xmlns:a16="http://schemas.microsoft.com/office/drawing/2014/main" id="{3D75E4DF-E3B2-744C-85CD-463C602D1200}"/>
              </a:ext>
            </a:extLst>
          </p:cNvPr>
          <p:cNvSpPr txBox="1"/>
          <p:nvPr/>
        </p:nvSpPr>
        <p:spPr>
          <a:xfrm>
            <a:off x="3806758" y="3598013"/>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pic>
        <p:nvPicPr>
          <p:cNvPr id="9" name="Picture 8">
            <a:extLst>
              <a:ext uri="{FF2B5EF4-FFF2-40B4-BE49-F238E27FC236}">
                <a16:creationId xmlns:a16="http://schemas.microsoft.com/office/drawing/2014/main" id="{983178FE-E995-A541-9CA5-290CB82353FC}"/>
              </a:ext>
            </a:extLst>
          </p:cNvPr>
          <p:cNvPicPr>
            <a:picLocks noChangeAspect="1"/>
          </p:cNvPicPr>
          <p:nvPr/>
        </p:nvPicPr>
        <p:blipFill>
          <a:blip r:embed="rId6"/>
          <a:stretch>
            <a:fillRect/>
          </a:stretch>
        </p:blipFill>
        <p:spPr>
          <a:xfrm>
            <a:off x="7983162" y="1946340"/>
            <a:ext cx="4143483" cy="1150967"/>
          </a:xfrm>
          <a:prstGeom prst="rect">
            <a:avLst/>
          </a:prstGeom>
          <a:ln>
            <a:solidFill>
              <a:schemeClr val="tx1"/>
            </a:solidFill>
          </a:ln>
        </p:spPr>
      </p:pic>
      <p:sp>
        <p:nvSpPr>
          <p:cNvPr id="22" name="TextBox 21">
            <a:extLst>
              <a:ext uri="{FF2B5EF4-FFF2-40B4-BE49-F238E27FC236}">
                <a16:creationId xmlns:a16="http://schemas.microsoft.com/office/drawing/2014/main" id="{5B3FEF4B-5EF0-4643-9638-675455D3DE41}"/>
              </a:ext>
            </a:extLst>
          </p:cNvPr>
          <p:cNvSpPr txBox="1"/>
          <p:nvPr/>
        </p:nvSpPr>
        <p:spPr>
          <a:xfrm>
            <a:off x="7960477" y="1279780"/>
            <a:ext cx="4036968" cy="276999"/>
          </a:xfrm>
          <a:prstGeom prst="rect">
            <a:avLst/>
          </a:prstGeom>
          <a:noFill/>
          <a:ln>
            <a:noFill/>
          </a:ln>
        </p:spPr>
        <p:txBody>
          <a:bodyPr wrap="square" rtlCol="0">
            <a:spAutoFit/>
          </a:bodyPr>
          <a:lstStyle/>
          <a:p>
            <a:r>
              <a:rPr lang="en-US" sz="1200" dirty="0">
                <a:solidFill>
                  <a:srgbClr val="0432FF"/>
                </a:solidFill>
              </a:rPr>
              <a:t>What does it do?  </a:t>
            </a:r>
            <a:r>
              <a:rPr lang="en-US" sz="1200" dirty="0"/>
              <a:t>It sorts the elements of an </a:t>
            </a:r>
            <a:r>
              <a:rPr lang="en-US" sz="1200" dirty="0" err="1"/>
              <a:t>iterable</a:t>
            </a:r>
            <a:endParaRPr lang="en-US" sz="1200" dirty="0"/>
          </a:p>
        </p:txBody>
      </p:sp>
      <p:pic>
        <p:nvPicPr>
          <p:cNvPr id="23" name="Picture 22">
            <a:extLst>
              <a:ext uri="{FF2B5EF4-FFF2-40B4-BE49-F238E27FC236}">
                <a16:creationId xmlns:a16="http://schemas.microsoft.com/office/drawing/2014/main" id="{D25ACE94-65BF-6045-8F4F-60479C12FEF7}"/>
              </a:ext>
            </a:extLst>
          </p:cNvPr>
          <p:cNvPicPr>
            <a:picLocks noChangeAspect="1"/>
          </p:cNvPicPr>
          <p:nvPr/>
        </p:nvPicPr>
        <p:blipFill>
          <a:blip r:embed="rId7"/>
          <a:stretch>
            <a:fillRect/>
          </a:stretch>
        </p:blipFill>
        <p:spPr>
          <a:xfrm>
            <a:off x="7983162" y="4232129"/>
            <a:ext cx="3464398" cy="451422"/>
          </a:xfrm>
          <a:prstGeom prst="rect">
            <a:avLst/>
          </a:prstGeom>
          <a:ln>
            <a:solidFill>
              <a:schemeClr val="tx1"/>
            </a:solidFill>
          </a:ln>
        </p:spPr>
      </p:pic>
      <p:sp>
        <p:nvSpPr>
          <p:cNvPr id="24" name="TextBox 23">
            <a:extLst>
              <a:ext uri="{FF2B5EF4-FFF2-40B4-BE49-F238E27FC236}">
                <a16:creationId xmlns:a16="http://schemas.microsoft.com/office/drawing/2014/main" id="{1798D585-DCA5-2645-ADD7-027017B9EAC5}"/>
              </a:ext>
            </a:extLst>
          </p:cNvPr>
          <p:cNvSpPr txBox="1"/>
          <p:nvPr/>
        </p:nvSpPr>
        <p:spPr>
          <a:xfrm>
            <a:off x="7626484" y="3598012"/>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Tree>
    <p:extLst>
      <p:ext uri="{BB962C8B-B14F-4D97-AF65-F5344CB8AC3E}">
        <p14:creationId xmlns:p14="http://schemas.microsoft.com/office/powerpoint/2010/main" val="2563276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0C15A60-8CEC-FB45-A57D-4CE4CB9D955C}"/>
              </a:ext>
            </a:extLst>
          </p:cNvPr>
          <p:cNvSpPr txBox="1"/>
          <p:nvPr/>
        </p:nvSpPr>
        <p:spPr>
          <a:xfrm>
            <a:off x="642023" y="831381"/>
            <a:ext cx="3035030" cy="307777"/>
          </a:xfrm>
          <a:prstGeom prst="rect">
            <a:avLst/>
          </a:prstGeom>
          <a:noFill/>
        </p:spPr>
        <p:txBody>
          <a:bodyPr wrap="square" rtlCol="0">
            <a:spAutoFit/>
          </a:bodyPr>
          <a:lstStyle/>
          <a:p>
            <a:r>
              <a:rPr lang="en-US" sz="1400" u="sng" dirty="0"/>
              <a:t>any() function</a:t>
            </a:r>
          </a:p>
        </p:txBody>
      </p:sp>
      <p:sp>
        <p:nvSpPr>
          <p:cNvPr id="10" name="TextBox 9">
            <a:extLst>
              <a:ext uri="{FF2B5EF4-FFF2-40B4-BE49-F238E27FC236}">
                <a16:creationId xmlns:a16="http://schemas.microsoft.com/office/drawing/2014/main" id="{2EB59B8A-695E-ED46-A7D6-11016064E669}"/>
              </a:ext>
            </a:extLst>
          </p:cNvPr>
          <p:cNvSpPr txBox="1"/>
          <p:nvPr/>
        </p:nvSpPr>
        <p:spPr>
          <a:xfrm>
            <a:off x="4387174" y="858300"/>
            <a:ext cx="3035030" cy="307777"/>
          </a:xfrm>
          <a:prstGeom prst="rect">
            <a:avLst/>
          </a:prstGeom>
          <a:noFill/>
        </p:spPr>
        <p:txBody>
          <a:bodyPr wrap="square" rtlCol="0">
            <a:spAutoFit/>
          </a:bodyPr>
          <a:lstStyle/>
          <a:p>
            <a:r>
              <a:rPr lang="en-US" sz="1400" u="sng" dirty="0"/>
              <a:t>all() function</a:t>
            </a:r>
          </a:p>
        </p:txBody>
      </p:sp>
      <p:sp>
        <p:nvSpPr>
          <p:cNvPr id="13" name="TextBox 12">
            <a:extLst>
              <a:ext uri="{FF2B5EF4-FFF2-40B4-BE49-F238E27FC236}">
                <a16:creationId xmlns:a16="http://schemas.microsoft.com/office/drawing/2014/main" id="{AEE3C6F8-4055-F24E-9E65-B1869D910172}"/>
              </a:ext>
            </a:extLst>
          </p:cNvPr>
          <p:cNvSpPr txBox="1"/>
          <p:nvPr/>
        </p:nvSpPr>
        <p:spPr>
          <a:xfrm>
            <a:off x="8602492" y="790316"/>
            <a:ext cx="3035030" cy="307777"/>
          </a:xfrm>
          <a:prstGeom prst="rect">
            <a:avLst/>
          </a:prstGeom>
          <a:noFill/>
        </p:spPr>
        <p:txBody>
          <a:bodyPr wrap="square" rtlCol="0">
            <a:spAutoFit/>
          </a:bodyPr>
          <a:lstStyle/>
          <a:p>
            <a:r>
              <a:rPr lang="en-US" sz="1400" u="sng" dirty="0"/>
              <a:t>zip() function</a:t>
            </a:r>
          </a:p>
        </p:txBody>
      </p:sp>
      <p:sp>
        <p:nvSpPr>
          <p:cNvPr id="17" name="TextBox 16">
            <a:extLst>
              <a:ext uri="{FF2B5EF4-FFF2-40B4-BE49-F238E27FC236}">
                <a16:creationId xmlns:a16="http://schemas.microsoft.com/office/drawing/2014/main" id="{4E73F5CA-90C9-414F-8AD0-15EB5EDC09CB}"/>
              </a:ext>
            </a:extLst>
          </p:cNvPr>
          <p:cNvSpPr txBox="1"/>
          <p:nvPr/>
        </p:nvSpPr>
        <p:spPr>
          <a:xfrm>
            <a:off x="2159538" y="123550"/>
            <a:ext cx="8585467" cy="369332"/>
          </a:xfrm>
          <a:prstGeom prst="rect">
            <a:avLst/>
          </a:prstGeom>
          <a:noFill/>
        </p:spPr>
        <p:txBody>
          <a:bodyPr wrap="square" rtlCol="0">
            <a:spAutoFit/>
          </a:bodyPr>
          <a:lstStyle/>
          <a:p>
            <a:r>
              <a:rPr lang="en-US" dirty="0"/>
              <a:t>What are the objects that iterate or are used with iterators in Python?</a:t>
            </a:r>
          </a:p>
        </p:txBody>
      </p:sp>
      <p:cxnSp>
        <p:nvCxnSpPr>
          <p:cNvPr id="18" name="Straight Connector 17">
            <a:extLst>
              <a:ext uri="{FF2B5EF4-FFF2-40B4-BE49-F238E27FC236}">
                <a16:creationId xmlns:a16="http://schemas.microsoft.com/office/drawing/2014/main" id="{57D6CBA0-23BA-6844-8B02-1B99E0344154}"/>
              </a:ext>
            </a:extLst>
          </p:cNvPr>
          <p:cNvCxnSpPr/>
          <p:nvPr/>
        </p:nvCxnSpPr>
        <p:spPr>
          <a:xfrm>
            <a:off x="3677053" y="690662"/>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795B557-EC2A-7042-A7E2-2318F3D11B0A}"/>
              </a:ext>
            </a:extLst>
          </p:cNvPr>
          <p:cNvCxnSpPr/>
          <p:nvPr/>
        </p:nvCxnSpPr>
        <p:spPr>
          <a:xfrm>
            <a:off x="7324927" y="690662"/>
            <a:ext cx="0" cy="5856051"/>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EE99276-C352-AC4B-A8B9-11835BD74011}"/>
              </a:ext>
            </a:extLst>
          </p:cNvPr>
          <p:cNvSpPr txBox="1"/>
          <p:nvPr/>
        </p:nvSpPr>
        <p:spPr>
          <a:xfrm>
            <a:off x="165376" y="1166076"/>
            <a:ext cx="3793783" cy="461665"/>
          </a:xfrm>
          <a:prstGeom prst="rect">
            <a:avLst/>
          </a:prstGeom>
          <a:noFill/>
        </p:spPr>
        <p:txBody>
          <a:bodyPr wrap="square" rtlCol="0">
            <a:spAutoFit/>
          </a:bodyPr>
          <a:lstStyle/>
          <a:p>
            <a:r>
              <a:rPr lang="en-US" sz="1200" dirty="0">
                <a:solidFill>
                  <a:srgbClr val="0432FF"/>
                </a:solidFill>
              </a:rPr>
              <a:t>What does it do?  </a:t>
            </a:r>
            <a:r>
              <a:rPr lang="en-US" sz="1200" dirty="0"/>
              <a:t>Returns True if </a:t>
            </a:r>
            <a:r>
              <a:rPr lang="en-US" sz="1200" b="1" i="1" dirty="0"/>
              <a:t>ANY</a:t>
            </a:r>
            <a:r>
              <a:rPr lang="en-US" sz="1200" dirty="0"/>
              <a:t> of the </a:t>
            </a:r>
          </a:p>
          <a:p>
            <a:r>
              <a:rPr lang="en-US" sz="1200" dirty="0"/>
              <a:t>Elements in the </a:t>
            </a:r>
            <a:r>
              <a:rPr lang="en-US" sz="1200" dirty="0" err="1"/>
              <a:t>iterable</a:t>
            </a:r>
            <a:r>
              <a:rPr lang="en-US" sz="1200" dirty="0"/>
              <a:t> are true</a:t>
            </a:r>
          </a:p>
        </p:txBody>
      </p:sp>
      <p:sp>
        <p:nvSpPr>
          <p:cNvPr id="21" name="TextBox 20">
            <a:extLst>
              <a:ext uri="{FF2B5EF4-FFF2-40B4-BE49-F238E27FC236}">
                <a16:creationId xmlns:a16="http://schemas.microsoft.com/office/drawing/2014/main" id="{8F56E7B0-7B24-B54C-A872-D95D54715B63}"/>
              </a:ext>
            </a:extLst>
          </p:cNvPr>
          <p:cNvSpPr txBox="1"/>
          <p:nvPr/>
        </p:nvSpPr>
        <p:spPr>
          <a:xfrm>
            <a:off x="3745152" y="1162862"/>
            <a:ext cx="3793783" cy="461665"/>
          </a:xfrm>
          <a:prstGeom prst="rect">
            <a:avLst/>
          </a:prstGeom>
          <a:noFill/>
        </p:spPr>
        <p:txBody>
          <a:bodyPr wrap="square" rtlCol="0">
            <a:spAutoFit/>
          </a:bodyPr>
          <a:lstStyle/>
          <a:p>
            <a:r>
              <a:rPr lang="en-US" sz="1200" dirty="0">
                <a:solidFill>
                  <a:srgbClr val="0432FF"/>
                </a:solidFill>
              </a:rPr>
              <a:t>What does it do?  </a:t>
            </a:r>
            <a:r>
              <a:rPr lang="en-US" sz="1200" dirty="0"/>
              <a:t>Returns True ONLY if </a:t>
            </a:r>
            <a:r>
              <a:rPr lang="en-US" sz="1200" b="1" i="1" dirty="0"/>
              <a:t>ALL</a:t>
            </a:r>
            <a:r>
              <a:rPr lang="en-US" sz="1200" dirty="0"/>
              <a:t> of the </a:t>
            </a:r>
          </a:p>
          <a:p>
            <a:r>
              <a:rPr lang="en-US" sz="1200" dirty="0"/>
              <a:t>Elements in the </a:t>
            </a:r>
            <a:r>
              <a:rPr lang="en-US" sz="1200" dirty="0" err="1"/>
              <a:t>iterable</a:t>
            </a:r>
            <a:r>
              <a:rPr lang="en-US" sz="1200" dirty="0"/>
              <a:t> are true</a:t>
            </a:r>
          </a:p>
        </p:txBody>
      </p:sp>
      <p:pic>
        <p:nvPicPr>
          <p:cNvPr id="2" name="Picture 1">
            <a:extLst>
              <a:ext uri="{FF2B5EF4-FFF2-40B4-BE49-F238E27FC236}">
                <a16:creationId xmlns:a16="http://schemas.microsoft.com/office/drawing/2014/main" id="{39338C49-D816-5B48-9C58-F8238B1BF2F6}"/>
              </a:ext>
            </a:extLst>
          </p:cNvPr>
          <p:cNvPicPr>
            <a:picLocks noChangeAspect="1"/>
          </p:cNvPicPr>
          <p:nvPr/>
        </p:nvPicPr>
        <p:blipFill>
          <a:blip r:embed="rId2"/>
          <a:stretch>
            <a:fillRect/>
          </a:stretch>
        </p:blipFill>
        <p:spPr>
          <a:xfrm>
            <a:off x="210764" y="1921213"/>
            <a:ext cx="2743200" cy="1828800"/>
          </a:xfrm>
          <a:prstGeom prst="rect">
            <a:avLst/>
          </a:prstGeom>
          <a:ln>
            <a:solidFill>
              <a:schemeClr val="tx1"/>
            </a:solidFill>
          </a:ln>
        </p:spPr>
      </p:pic>
      <p:pic>
        <p:nvPicPr>
          <p:cNvPr id="3" name="Picture 2">
            <a:extLst>
              <a:ext uri="{FF2B5EF4-FFF2-40B4-BE49-F238E27FC236}">
                <a16:creationId xmlns:a16="http://schemas.microsoft.com/office/drawing/2014/main" id="{C3B22E0B-A09C-D144-8EEA-3A47F09E813D}"/>
              </a:ext>
            </a:extLst>
          </p:cNvPr>
          <p:cNvPicPr>
            <a:picLocks noChangeAspect="1"/>
          </p:cNvPicPr>
          <p:nvPr/>
        </p:nvPicPr>
        <p:blipFill>
          <a:blip r:embed="rId3"/>
          <a:stretch>
            <a:fillRect/>
          </a:stretch>
        </p:blipFill>
        <p:spPr>
          <a:xfrm>
            <a:off x="282101" y="4622800"/>
            <a:ext cx="1106521" cy="749975"/>
          </a:xfrm>
          <a:prstGeom prst="rect">
            <a:avLst/>
          </a:prstGeom>
          <a:ln>
            <a:solidFill>
              <a:schemeClr val="tx1"/>
            </a:solidFill>
          </a:ln>
        </p:spPr>
      </p:pic>
      <p:sp>
        <p:nvSpPr>
          <p:cNvPr id="22" name="TextBox 21">
            <a:extLst>
              <a:ext uri="{FF2B5EF4-FFF2-40B4-BE49-F238E27FC236}">
                <a16:creationId xmlns:a16="http://schemas.microsoft.com/office/drawing/2014/main" id="{18A1A522-D5A7-4A44-B01F-48B080BFD323}"/>
              </a:ext>
            </a:extLst>
          </p:cNvPr>
          <p:cNvSpPr txBox="1"/>
          <p:nvPr/>
        </p:nvSpPr>
        <p:spPr>
          <a:xfrm>
            <a:off x="0" y="4236629"/>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pic>
        <p:nvPicPr>
          <p:cNvPr id="23" name="Picture 22">
            <a:extLst>
              <a:ext uri="{FF2B5EF4-FFF2-40B4-BE49-F238E27FC236}">
                <a16:creationId xmlns:a16="http://schemas.microsoft.com/office/drawing/2014/main" id="{8A9D9880-386A-8F4E-B380-38E8538E8276}"/>
              </a:ext>
            </a:extLst>
          </p:cNvPr>
          <p:cNvPicPr>
            <a:picLocks noChangeAspect="1"/>
          </p:cNvPicPr>
          <p:nvPr/>
        </p:nvPicPr>
        <p:blipFill>
          <a:blip r:embed="rId4"/>
          <a:stretch>
            <a:fillRect/>
          </a:stretch>
        </p:blipFill>
        <p:spPr>
          <a:xfrm>
            <a:off x="3959159" y="1921213"/>
            <a:ext cx="2844800" cy="1892300"/>
          </a:xfrm>
          <a:prstGeom prst="rect">
            <a:avLst/>
          </a:prstGeom>
          <a:ln>
            <a:solidFill>
              <a:schemeClr val="tx1"/>
            </a:solidFill>
          </a:ln>
        </p:spPr>
      </p:pic>
      <p:pic>
        <p:nvPicPr>
          <p:cNvPr id="24" name="Picture 23">
            <a:extLst>
              <a:ext uri="{FF2B5EF4-FFF2-40B4-BE49-F238E27FC236}">
                <a16:creationId xmlns:a16="http://schemas.microsoft.com/office/drawing/2014/main" id="{35FF632C-D824-E942-8067-8DFFED0D228E}"/>
              </a:ext>
            </a:extLst>
          </p:cNvPr>
          <p:cNvPicPr>
            <a:picLocks noChangeAspect="1"/>
          </p:cNvPicPr>
          <p:nvPr/>
        </p:nvPicPr>
        <p:blipFill>
          <a:blip r:embed="rId5"/>
          <a:stretch>
            <a:fillRect/>
          </a:stretch>
        </p:blipFill>
        <p:spPr>
          <a:xfrm>
            <a:off x="3937270" y="4578080"/>
            <a:ext cx="1016210" cy="713767"/>
          </a:xfrm>
          <a:prstGeom prst="rect">
            <a:avLst/>
          </a:prstGeom>
          <a:ln>
            <a:solidFill>
              <a:schemeClr val="tx1"/>
            </a:solidFill>
          </a:ln>
        </p:spPr>
      </p:pic>
      <p:sp>
        <p:nvSpPr>
          <p:cNvPr id="25" name="TextBox 24">
            <a:extLst>
              <a:ext uri="{FF2B5EF4-FFF2-40B4-BE49-F238E27FC236}">
                <a16:creationId xmlns:a16="http://schemas.microsoft.com/office/drawing/2014/main" id="{94AA7AE9-A5EE-4C4A-96FC-56CDDA615024}"/>
              </a:ext>
            </a:extLst>
          </p:cNvPr>
          <p:cNvSpPr txBox="1"/>
          <p:nvPr/>
        </p:nvSpPr>
        <p:spPr>
          <a:xfrm>
            <a:off x="3559917" y="4181513"/>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26" name="TextBox 25">
            <a:extLst>
              <a:ext uri="{FF2B5EF4-FFF2-40B4-BE49-F238E27FC236}">
                <a16:creationId xmlns:a16="http://schemas.microsoft.com/office/drawing/2014/main" id="{938AB9F3-4C2D-1044-8BFF-42A3C9621693}"/>
              </a:ext>
            </a:extLst>
          </p:cNvPr>
          <p:cNvSpPr txBox="1"/>
          <p:nvPr/>
        </p:nvSpPr>
        <p:spPr>
          <a:xfrm>
            <a:off x="7470836" y="1087122"/>
            <a:ext cx="4555785" cy="646331"/>
          </a:xfrm>
          <a:prstGeom prst="rect">
            <a:avLst/>
          </a:prstGeom>
          <a:noFill/>
        </p:spPr>
        <p:txBody>
          <a:bodyPr wrap="square" rtlCol="0">
            <a:spAutoFit/>
          </a:bodyPr>
          <a:lstStyle/>
          <a:p>
            <a:r>
              <a:rPr lang="en-US" sz="1200" dirty="0">
                <a:solidFill>
                  <a:srgbClr val="0432FF"/>
                </a:solidFill>
              </a:rPr>
              <a:t>What does it do?  </a:t>
            </a:r>
            <a:r>
              <a:rPr lang="en-US" sz="1200" dirty="0"/>
              <a:t>Takes one element from each </a:t>
            </a:r>
            <a:r>
              <a:rPr lang="en-US" sz="1200" dirty="0" err="1"/>
              <a:t>iterable</a:t>
            </a:r>
            <a:r>
              <a:rPr lang="en-US" sz="1200" dirty="0"/>
              <a:t> and returns them in a tuple unless you force a type conversion to a dictionary or another type.</a:t>
            </a:r>
          </a:p>
        </p:txBody>
      </p:sp>
      <p:pic>
        <p:nvPicPr>
          <p:cNvPr id="27" name="Picture 26">
            <a:extLst>
              <a:ext uri="{FF2B5EF4-FFF2-40B4-BE49-F238E27FC236}">
                <a16:creationId xmlns:a16="http://schemas.microsoft.com/office/drawing/2014/main" id="{23E57D15-EBD1-E24B-8BEC-15CECAD8F739}"/>
              </a:ext>
            </a:extLst>
          </p:cNvPr>
          <p:cNvPicPr>
            <a:picLocks noChangeAspect="1"/>
          </p:cNvPicPr>
          <p:nvPr/>
        </p:nvPicPr>
        <p:blipFill>
          <a:blip r:embed="rId6"/>
          <a:stretch>
            <a:fillRect/>
          </a:stretch>
        </p:blipFill>
        <p:spPr>
          <a:xfrm>
            <a:off x="7538935" y="1918141"/>
            <a:ext cx="2298700" cy="1752600"/>
          </a:xfrm>
          <a:prstGeom prst="rect">
            <a:avLst/>
          </a:prstGeom>
          <a:ln>
            <a:solidFill>
              <a:schemeClr val="tx1"/>
            </a:solidFill>
          </a:ln>
        </p:spPr>
      </p:pic>
      <p:pic>
        <p:nvPicPr>
          <p:cNvPr id="28" name="Picture 27">
            <a:extLst>
              <a:ext uri="{FF2B5EF4-FFF2-40B4-BE49-F238E27FC236}">
                <a16:creationId xmlns:a16="http://schemas.microsoft.com/office/drawing/2014/main" id="{7A012AA6-AD0D-AE47-A701-6E2326807E51}"/>
              </a:ext>
            </a:extLst>
          </p:cNvPr>
          <p:cNvPicPr>
            <a:picLocks noChangeAspect="1"/>
          </p:cNvPicPr>
          <p:nvPr/>
        </p:nvPicPr>
        <p:blipFill>
          <a:blip r:embed="rId7"/>
          <a:stretch>
            <a:fillRect/>
          </a:stretch>
        </p:blipFill>
        <p:spPr>
          <a:xfrm>
            <a:off x="7539676" y="4489290"/>
            <a:ext cx="2760356" cy="512987"/>
          </a:xfrm>
          <a:prstGeom prst="rect">
            <a:avLst/>
          </a:prstGeom>
          <a:ln>
            <a:solidFill>
              <a:schemeClr val="tx1"/>
            </a:solidFill>
          </a:ln>
        </p:spPr>
      </p:pic>
      <p:sp>
        <p:nvSpPr>
          <p:cNvPr id="29" name="TextBox 28">
            <a:extLst>
              <a:ext uri="{FF2B5EF4-FFF2-40B4-BE49-F238E27FC236}">
                <a16:creationId xmlns:a16="http://schemas.microsoft.com/office/drawing/2014/main" id="{0D4C3FBD-17A9-EA4C-B085-458950CD3AE4}"/>
              </a:ext>
            </a:extLst>
          </p:cNvPr>
          <p:cNvSpPr txBox="1"/>
          <p:nvPr/>
        </p:nvSpPr>
        <p:spPr>
          <a:xfrm>
            <a:off x="7119834" y="4181512"/>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Tree>
    <p:extLst>
      <p:ext uri="{BB962C8B-B14F-4D97-AF65-F5344CB8AC3E}">
        <p14:creationId xmlns:p14="http://schemas.microsoft.com/office/powerpoint/2010/main" val="1793356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428269E-460B-FB47-BFB6-7542CD986B6E}"/>
              </a:ext>
            </a:extLst>
          </p:cNvPr>
          <p:cNvSpPr txBox="1"/>
          <p:nvPr/>
        </p:nvSpPr>
        <p:spPr>
          <a:xfrm>
            <a:off x="426258" y="379510"/>
            <a:ext cx="3035030" cy="307777"/>
          </a:xfrm>
          <a:prstGeom prst="rect">
            <a:avLst/>
          </a:prstGeom>
          <a:noFill/>
        </p:spPr>
        <p:txBody>
          <a:bodyPr wrap="square" rtlCol="0">
            <a:spAutoFit/>
          </a:bodyPr>
          <a:lstStyle/>
          <a:p>
            <a:r>
              <a:rPr lang="en-US" sz="1400" u="sng" dirty="0"/>
              <a:t>The </a:t>
            </a:r>
            <a:r>
              <a:rPr lang="en-US" sz="1400" u="sng" dirty="0" err="1">
                <a:solidFill>
                  <a:srgbClr val="0432FF"/>
                </a:solidFill>
              </a:rPr>
              <a:t>itertools</a:t>
            </a:r>
            <a:r>
              <a:rPr lang="en-US" sz="1400" u="sng" dirty="0"/>
              <a:t> module</a:t>
            </a:r>
          </a:p>
        </p:txBody>
      </p:sp>
      <p:sp>
        <p:nvSpPr>
          <p:cNvPr id="15" name="TextBox 14">
            <a:extLst>
              <a:ext uri="{FF2B5EF4-FFF2-40B4-BE49-F238E27FC236}">
                <a16:creationId xmlns:a16="http://schemas.microsoft.com/office/drawing/2014/main" id="{5CFDDC61-08E3-B843-9696-06FFA9EC30BF}"/>
              </a:ext>
            </a:extLst>
          </p:cNvPr>
          <p:cNvSpPr txBox="1"/>
          <p:nvPr/>
        </p:nvSpPr>
        <p:spPr>
          <a:xfrm>
            <a:off x="2143329" y="110789"/>
            <a:ext cx="8585467" cy="369332"/>
          </a:xfrm>
          <a:prstGeom prst="rect">
            <a:avLst/>
          </a:prstGeom>
          <a:noFill/>
        </p:spPr>
        <p:txBody>
          <a:bodyPr wrap="square" rtlCol="0">
            <a:spAutoFit/>
          </a:bodyPr>
          <a:lstStyle/>
          <a:p>
            <a:r>
              <a:rPr lang="en-US" dirty="0"/>
              <a:t>What are the objects that iterate or are used with iterators in Python?</a:t>
            </a:r>
          </a:p>
        </p:txBody>
      </p:sp>
      <p:sp>
        <p:nvSpPr>
          <p:cNvPr id="16" name="TextBox 15">
            <a:extLst>
              <a:ext uri="{FF2B5EF4-FFF2-40B4-BE49-F238E27FC236}">
                <a16:creationId xmlns:a16="http://schemas.microsoft.com/office/drawing/2014/main" id="{4322EFF4-D2E3-444A-B997-CE1351F8AD15}"/>
              </a:ext>
            </a:extLst>
          </p:cNvPr>
          <p:cNvSpPr txBox="1"/>
          <p:nvPr/>
        </p:nvSpPr>
        <p:spPr>
          <a:xfrm>
            <a:off x="194131" y="669916"/>
            <a:ext cx="11888412" cy="276999"/>
          </a:xfrm>
          <a:prstGeom prst="rect">
            <a:avLst/>
          </a:prstGeom>
          <a:noFill/>
        </p:spPr>
        <p:txBody>
          <a:bodyPr wrap="square" rtlCol="0">
            <a:spAutoFit/>
          </a:bodyPr>
          <a:lstStyle/>
          <a:p>
            <a:r>
              <a:rPr lang="en-US" sz="1200" dirty="0">
                <a:solidFill>
                  <a:srgbClr val="0432FF"/>
                </a:solidFill>
              </a:rPr>
              <a:t>What does it do? </a:t>
            </a:r>
            <a:r>
              <a:rPr lang="en-US" sz="1200" dirty="0"/>
              <a:t>This module is part of the Python standard library and it contains several commonly used iterators  </a:t>
            </a:r>
          </a:p>
        </p:txBody>
      </p:sp>
      <p:pic>
        <p:nvPicPr>
          <p:cNvPr id="6" name="Picture 5">
            <a:extLst>
              <a:ext uri="{FF2B5EF4-FFF2-40B4-BE49-F238E27FC236}">
                <a16:creationId xmlns:a16="http://schemas.microsoft.com/office/drawing/2014/main" id="{1FC084D3-B2D2-DA4C-BF11-B3737811F382}"/>
              </a:ext>
            </a:extLst>
          </p:cNvPr>
          <p:cNvPicPr>
            <a:picLocks noChangeAspect="1"/>
          </p:cNvPicPr>
          <p:nvPr/>
        </p:nvPicPr>
        <p:blipFill>
          <a:blip r:embed="rId2"/>
          <a:stretch>
            <a:fillRect/>
          </a:stretch>
        </p:blipFill>
        <p:spPr>
          <a:xfrm>
            <a:off x="192397" y="1470470"/>
            <a:ext cx="3035030" cy="2745117"/>
          </a:xfrm>
          <a:prstGeom prst="rect">
            <a:avLst/>
          </a:prstGeom>
          <a:ln>
            <a:solidFill>
              <a:schemeClr val="tx1"/>
            </a:solidFill>
          </a:ln>
        </p:spPr>
      </p:pic>
      <p:pic>
        <p:nvPicPr>
          <p:cNvPr id="8" name="Picture 7">
            <a:extLst>
              <a:ext uri="{FF2B5EF4-FFF2-40B4-BE49-F238E27FC236}">
                <a16:creationId xmlns:a16="http://schemas.microsoft.com/office/drawing/2014/main" id="{98299DA6-040D-2840-A233-2877592CAD78}"/>
              </a:ext>
            </a:extLst>
          </p:cNvPr>
          <p:cNvPicPr>
            <a:picLocks noChangeAspect="1"/>
          </p:cNvPicPr>
          <p:nvPr/>
        </p:nvPicPr>
        <p:blipFill>
          <a:blip r:embed="rId3"/>
          <a:stretch>
            <a:fillRect/>
          </a:stretch>
        </p:blipFill>
        <p:spPr>
          <a:xfrm>
            <a:off x="171723" y="4891951"/>
            <a:ext cx="1619117" cy="468692"/>
          </a:xfrm>
          <a:prstGeom prst="rect">
            <a:avLst/>
          </a:prstGeom>
          <a:ln>
            <a:solidFill>
              <a:schemeClr val="tx1"/>
            </a:solidFill>
          </a:ln>
        </p:spPr>
      </p:pic>
      <p:sp>
        <p:nvSpPr>
          <p:cNvPr id="18" name="TextBox 17">
            <a:extLst>
              <a:ext uri="{FF2B5EF4-FFF2-40B4-BE49-F238E27FC236}">
                <a16:creationId xmlns:a16="http://schemas.microsoft.com/office/drawing/2014/main" id="{4057469B-2A10-F74E-971D-F43A29E3150E}"/>
              </a:ext>
            </a:extLst>
          </p:cNvPr>
          <p:cNvSpPr txBox="1"/>
          <p:nvPr/>
        </p:nvSpPr>
        <p:spPr>
          <a:xfrm>
            <a:off x="-165370" y="4538029"/>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sp>
        <p:nvSpPr>
          <p:cNvPr id="19" name="Oval 18">
            <a:extLst>
              <a:ext uri="{FF2B5EF4-FFF2-40B4-BE49-F238E27FC236}">
                <a16:creationId xmlns:a16="http://schemas.microsoft.com/office/drawing/2014/main" id="{8AE5BA9E-06B0-504B-92CD-4842D2DF4742}"/>
              </a:ext>
            </a:extLst>
          </p:cNvPr>
          <p:cNvSpPr/>
          <p:nvPr/>
        </p:nvSpPr>
        <p:spPr>
          <a:xfrm>
            <a:off x="960613" y="3694321"/>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0" name="Oval 19">
            <a:extLst>
              <a:ext uri="{FF2B5EF4-FFF2-40B4-BE49-F238E27FC236}">
                <a16:creationId xmlns:a16="http://schemas.microsoft.com/office/drawing/2014/main" id="{5C8B6C73-653A-F941-AEE8-3120F0E5B672}"/>
              </a:ext>
            </a:extLst>
          </p:cNvPr>
          <p:cNvSpPr/>
          <p:nvPr/>
        </p:nvSpPr>
        <p:spPr>
          <a:xfrm>
            <a:off x="171723" y="5618318"/>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21" name="TextBox 20">
            <a:extLst>
              <a:ext uri="{FF2B5EF4-FFF2-40B4-BE49-F238E27FC236}">
                <a16:creationId xmlns:a16="http://schemas.microsoft.com/office/drawing/2014/main" id="{D46705C5-6D7B-FD4F-8EA0-D1BAC255AAD2}"/>
              </a:ext>
            </a:extLst>
          </p:cNvPr>
          <p:cNvSpPr txBox="1"/>
          <p:nvPr/>
        </p:nvSpPr>
        <p:spPr>
          <a:xfrm>
            <a:off x="312773" y="5437543"/>
            <a:ext cx="3696511" cy="646331"/>
          </a:xfrm>
          <a:prstGeom prst="rect">
            <a:avLst/>
          </a:prstGeom>
          <a:noFill/>
        </p:spPr>
        <p:txBody>
          <a:bodyPr wrap="square" rtlCol="0">
            <a:spAutoFit/>
          </a:bodyPr>
          <a:lstStyle/>
          <a:p>
            <a:r>
              <a:rPr lang="en-US" sz="1200" dirty="0" err="1">
                <a:solidFill>
                  <a:srgbClr val="0432FF"/>
                </a:solidFill>
              </a:rPr>
              <a:t>islice</a:t>
            </a:r>
            <a:r>
              <a:rPr lang="en-US" sz="1200" dirty="0">
                <a:solidFill>
                  <a:srgbClr val="0432FF"/>
                </a:solidFill>
              </a:rPr>
              <a:t>() </a:t>
            </a:r>
            <a:r>
              <a:rPr lang="en-US" sz="1200" dirty="0"/>
              <a:t>returns an iterator which returns a subset of elements from that iterator, by using sequence slicing</a:t>
            </a:r>
          </a:p>
        </p:txBody>
      </p:sp>
      <p:sp>
        <p:nvSpPr>
          <p:cNvPr id="22" name="TextBox 21">
            <a:extLst>
              <a:ext uri="{FF2B5EF4-FFF2-40B4-BE49-F238E27FC236}">
                <a16:creationId xmlns:a16="http://schemas.microsoft.com/office/drawing/2014/main" id="{31015038-371A-5040-BE23-A946893AAAA2}"/>
              </a:ext>
            </a:extLst>
          </p:cNvPr>
          <p:cNvSpPr txBox="1"/>
          <p:nvPr/>
        </p:nvSpPr>
        <p:spPr>
          <a:xfrm>
            <a:off x="312773" y="5972217"/>
            <a:ext cx="3169732" cy="553998"/>
          </a:xfrm>
          <a:prstGeom prst="rect">
            <a:avLst/>
          </a:prstGeom>
          <a:noFill/>
        </p:spPr>
        <p:txBody>
          <a:bodyPr wrap="square" rtlCol="0">
            <a:spAutoFit/>
          </a:bodyPr>
          <a:lstStyle/>
          <a:p>
            <a:r>
              <a:rPr lang="en-US" sz="1200" dirty="0">
                <a:solidFill>
                  <a:srgbClr val="0432FF"/>
                </a:solidFill>
              </a:rPr>
              <a:t>count() </a:t>
            </a:r>
            <a:r>
              <a:rPr lang="en-US" sz="1200" dirty="0"/>
              <a:t>returns an infinite stream of evenly spaced values</a:t>
            </a:r>
            <a:r>
              <a:rPr lang="en-US" dirty="0"/>
              <a:t>. </a:t>
            </a:r>
          </a:p>
        </p:txBody>
      </p:sp>
      <p:sp>
        <p:nvSpPr>
          <p:cNvPr id="23" name="Oval 22">
            <a:extLst>
              <a:ext uri="{FF2B5EF4-FFF2-40B4-BE49-F238E27FC236}">
                <a16:creationId xmlns:a16="http://schemas.microsoft.com/office/drawing/2014/main" id="{3A66A85B-9DFB-2D46-B9AB-962A908DC0DB}"/>
              </a:ext>
            </a:extLst>
          </p:cNvPr>
          <p:cNvSpPr/>
          <p:nvPr/>
        </p:nvSpPr>
        <p:spPr>
          <a:xfrm>
            <a:off x="1501982" y="3694321"/>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4" name="Oval 23">
            <a:extLst>
              <a:ext uri="{FF2B5EF4-FFF2-40B4-BE49-F238E27FC236}">
                <a16:creationId xmlns:a16="http://schemas.microsoft.com/office/drawing/2014/main" id="{176ADF0E-E46B-754F-BAA2-401E9ED7D71B}"/>
              </a:ext>
            </a:extLst>
          </p:cNvPr>
          <p:cNvSpPr/>
          <p:nvPr/>
        </p:nvSpPr>
        <p:spPr>
          <a:xfrm>
            <a:off x="171723" y="6122258"/>
            <a:ext cx="141050" cy="142391"/>
          </a:xfrm>
          <a:prstGeom prst="ellipse">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25" name="Oval 24">
            <a:extLst>
              <a:ext uri="{FF2B5EF4-FFF2-40B4-BE49-F238E27FC236}">
                <a16:creationId xmlns:a16="http://schemas.microsoft.com/office/drawing/2014/main" id="{C39682B6-3350-3E4D-AC11-54EA602C61F7}"/>
              </a:ext>
            </a:extLst>
          </p:cNvPr>
          <p:cNvSpPr/>
          <p:nvPr/>
        </p:nvSpPr>
        <p:spPr>
          <a:xfrm>
            <a:off x="181451" y="6564599"/>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26" name="Oval 25">
            <a:extLst>
              <a:ext uri="{FF2B5EF4-FFF2-40B4-BE49-F238E27FC236}">
                <a16:creationId xmlns:a16="http://schemas.microsoft.com/office/drawing/2014/main" id="{14D74FEE-4F94-014B-BCD5-021B1CDC436C}"/>
              </a:ext>
            </a:extLst>
          </p:cNvPr>
          <p:cNvSpPr/>
          <p:nvPr/>
        </p:nvSpPr>
        <p:spPr>
          <a:xfrm>
            <a:off x="1369717" y="4195630"/>
            <a:ext cx="141050" cy="142391"/>
          </a:xfrm>
          <a:prstGeom prst="ellipse">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3</a:t>
            </a:r>
          </a:p>
        </p:txBody>
      </p:sp>
      <p:sp>
        <p:nvSpPr>
          <p:cNvPr id="27" name="TextBox 26">
            <a:extLst>
              <a:ext uri="{FF2B5EF4-FFF2-40B4-BE49-F238E27FC236}">
                <a16:creationId xmlns:a16="http://schemas.microsoft.com/office/drawing/2014/main" id="{B6BF01C2-E292-9044-B81D-5489FF7561BC}"/>
              </a:ext>
            </a:extLst>
          </p:cNvPr>
          <p:cNvSpPr txBox="1"/>
          <p:nvPr/>
        </p:nvSpPr>
        <p:spPr>
          <a:xfrm>
            <a:off x="322501" y="6429169"/>
            <a:ext cx="2936701" cy="369332"/>
          </a:xfrm>
          <a:prstGeom prst="rect">
            <a:avLst/>
          </a:prstGeom>
          <a:noFill/>
        </p:spPr>
        <p:txBody>
          <a:bodyPr wrap="none" rtlCol="0">
            <a:spAutoFit/>
          </a:bodyPr>
          <a:lstStyle/>
          <a:p>
            <a:r>
              <a:rPr lang="en-US" sz="1200" dirty="0">
                <a:solidFill>
                  <a:srgbClr val="0432FF"/>
                </a:solidFill>
              </a:rPr>
              <a:t>end = “ “ </a:t>
            </a:r>
            <a:r>
              <a:rPr lang="en-US" sz="1200" dirty="0"/>
              <a:t>returns values on 1 line only</a:t>
            </a:r>
            <a:r>
              <a:rPr lang="en-US" dirty="0"/>
              <a:t>. </a:t>
            </a:r>
          </a:p>
        </p:txBody>
      </p:sp>
      <p:pic>
        <p:nvPicPr>
          <p:cNvPr id="28" name="Picture 27">
            <a:extLst>
              <a:ext uri="{FF2B5EF4-FFF2-40B4-BE49-F238E27FC236}">
                <a16:creationId xmlns:a16="http://schemas.microsoft.com/office/drawing/2014/main" id="{41A3257B-C73F-8741-890E-C7F50301B3FB}"/>
              </a:ext>
            </a:extLst>
          </p:cNvPr>
          <p:cNvPicPr>
            <a:picLocks noChangeAspect="1"/>
          </p:cNvPicPr>
          <p:nvPr/>
        </p:nvPicPr>
        <p:blipFill>
          <a:blip r:embed="rId4"/>
          <a:stretch>
            <a:fillRect/>
          </a:stretch>
        </p:blipFill>
        <p:spPr>
          <a:xfrm>
            <a:off x="4507942" y="1521574"/>
            <a:ext cx="2135732" cy="1515353"/>
          </a:xfrm>
          <a:prstGeom prst="rect">
            <a:avLst/>
          </a:prstGeom>
          <a:ln>
            <a:solidFill>
              <a:schemeClr val="tx1"/>
            </a:solidFill>
          </a:ln>
        </p:spPr>
      </p:pic>
      <p:sp>
        <p:nvSpPr>
          <p:cNvPr id="29" name="TextBox 28">
            <a:extLst>
              <a:ext uri="{FF2B5EF4-FFF2-40B4-BE49-F238E27FC236}">
                <a16:creationId xmlns:a16="http://schemas.microsoft.com/office/drawing/2014/main" id="{E2B08792-1778-7142-871E-A27B99CEE5E7}"/>
              </a:ext>
            </a:extLst>
          </p:cNvPr>
          <p:cNvSpPr txBox="1"/>
          <p:nvPr/>
        </p:nvSpPr>
        <p:spPr>
          <a:xfrm>
            <a:off x="495169" y="1095477"/>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count()</a:t>
            </a:r>
          </a:p>
        </p:txBody>
      </p:sp>
      <p:sp>
        <p:nvSpPr>
          <p:cNvPr id="30" name="TextBox 29">
            <a:extLst>
              <a:ext uri="{FF2B5EF4-FFF2-40B4-BE49-F238E27FC236}">
                <a16:creationId xmlns:a16="http://schemas.microsoft.com/office/drawing/2014/main" id="{1AF623B0-DEE9-8A4E-8A00-FE1ACF0A597E}"/>
              </a:ext>
            </a:extLst>
          </p:cNvPr>
          <p:cNvSpPr txBox="1"/>
          <p:nvPr/>
        </p:nvSpPr>
        <p:spPr>
          <a:xfrm>
            <a:off x="4655900" y="1111971"/>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cycle()</a:t>
            </a:r>
          </a:p>
        </p:txBody>
      </p:sp>
      <p:sp>
        <p:nvSpPr>
          <p:cNvPr id="31" name="TextBox 30">
            <a:extLst>
              <a:ext uri="{FF2B5EF4-FFF2-40B4-BE49-F238E27FC236}">
                <a16:creationId xmlns:a16="http://schemas.microsoft.com/office/drawing/2014/main" id="{177AD62E-64EA-B54D-BFFA-58AE20950D3D}"/>
              </a:ext>
            </a:extLst>
          </p:cNvPr>
          <p:cNvSpPr txBox="1"/>
          <p:nvPr/>
        </p:nvSpPr>
        <p:spPr>
          <a:xfrm>
            <a:off x="4507942" y="3486613"/>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pic>
        <p:nvPicPr>
          <p:cNvPr id="32" name="Picture 31">
            <a:extLst>
              <a:ext uri="{FF2B5EF4-FFF2-40B4-BE49-F238E27FC236}">
                <a16:creationId xmlns:a16="http://schemas.microsoft.com/office/drawing/2014/main" id="{A4E1AF09-E444-4A45-ACE9-4CF8FA3718C2}"/>
              </a:ext>
            </a:extLst>
          </p:cNvPr>
          <p:cNvPicPr>
            <a:picLocks noChangeAspect="1"/>
          </p:cNvPicPr>
          <p:nvPr/>
        </p:nvPicPr>
        <p:blipFill>
          <a:blip r:embed="rId5"/>
          <a:stretch>
            <a:fillRect/>
          </a:stretch>
        </p:blipFill>
        <p:spPr>
          <a:xfrm>
            <a:off x="4183509" y="3954044"/>
            <a:ext cx="3312654" cy="377759"/>
          </a:xfrm>
          <a:prstGeom prst="rect">
            <a:avLst/>
          </a:prstGeom>
          <a:ln>
            <a:solidFill>
              <a:schemeClr val="tx1"/>
            </a:solidFill>
          </a:ln>
        </p:spPr>
      </p:pic>
      <p:sp>
        <p:nvSpPr>
          <p:cNvPr id="33" name="Oval 32">
            <a:extLst>
              <a:ext uri="{FF2B5EF4-FFF2-40B4-BE49-F238E27FC236}">
                <a16:creationId xmlns:a16="http://schemas.microsoft.com/office/drawing/2014/main" id="{DAFBC066-1DE0-1349-B51C-64270A6A8C69}"/>
              </a:ext>
            </a:extLst>
          </p:cNvPr>
          <p:cNvSpPr/>
          <p:nvPr/>
        </p:nvSpPr>
        <p:spPr>
          <a:xfrm>
            <a:off x="5327498" y="1908744"/>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4" name="Oval 33">
            <a:extLst>
              <a:ext uri="{FF2B5EF4-FFF2-40B4-BE49-F238E27FC236}">
                <a16:creationId xmlns:a16="http://schemas.microsoft.com/office/drawing/2014/main" id="{90181E1A-DD04-FD42-BDB6-DBB82CB08827}"/>
              </a:ext>
            </a:extLst>
          </p:cNvPr>
          <p:cNvSpPr/>
          <p:nvPr/>
        </p:nvSpPr>
        <p:spPr>
          <a:xfrm>
            <a:off x="4197894" y="4582273"/>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35" name="TextBox 34">
            <a:extLst>
              <a:ext uri="{FF2B5EF4-FFF2-40B4-BE49-F238E27FC236}">
                <a16:creationId xmlns:a16="http://schemas.microsoft.com/office/drawing/2014/main" id="{4E53FA58-C6E3-8343-82C9-F296AAB05915}"/>
              </a:ext>
            </a:extLst>
          </p:cNvPr>
          <p:cNvSpPr txBox="1"/>
          <p:nvPr/>
        </p:nvSpPr>
        <p:spPr>
          <a:xfrm>
            <a:off x="4421920" y="4505429"/>
            <a:ext cx="2500125" cy="830997"/>
          </a:xfrm>
          <a:prstGeom prst="rect">
            <a:avLst/>
          </a:prstGeom>
          <a:noFill/>
        </p:spPr>
        <p:txBody>
          <a:bodyPr wrap="square" rtlCol="0">
            <a:spAutoFit/>
          </a:bodyPr>
          <a:lstStyle/>
          <a:p>
            <a:r>
              <a:rPr lang="en-US" sz="1200" dirty="0">
                <a:solidFill>
                  <a:srgbClr val="0432FF"/>
                </a:solidFill>
              </a:rPr>
              <a:t>cycle() </a:t>
            </a:r>
            <a:r>
              <a:rPr lang="en-US" sz="1200" dirty="0"/>
              <a:t>takes an </a:t>
            </a:r>
            <a:r>
              <a:rPr lang="en-US" sz="1200" dirty="0" err="1"/>
              <a:t>iteratable</a:t>
            </a:r>
            <a:r>
              <a:rPr lang="en-US" sz="1200" dirty="0"/>
              <a:t> as its only argument, and create a new iterator that returns its elements from first to last</a:t>
            </a:r>
          </a:p>
        </p:txBody>
      </p:sp>
      <p:sp>
        <p:nvSpPr>
          <p:cNvPr id="36" name="Oval 35">
            <a:extLst>
              <a:ext uri="{FF2B5EF4-FFF2-40B4-BE49-F238E27FC236}">
                <a16:creationId xmlns:a16="http://schemas.microsoft.com/office/drawing/2014/main" id="{0C9A19F4-C100-6442-8EE4-1961202DE8DE}"/>
              </a:ext>
            </a:extLst>
          </p:cNvPr>
          <p:cNvSpPr/>
          <p:nvPr/>
        </p:nvSpPr>
        <p:spPr>
          <a:xfrm>
            <a:off x="4197894" y="5475927"/>
            <a:ext cx="141050" cy="142391"/>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2</a:t>
            </a:r>
          </a:p>
        </p:txBody>
      </p:sp>
      <p:sp>
        <p:nvSpPr>
          <p:cNvPr id="37" name="TextBox 36">
            <a:extLst>
              <a:ext uri="{FF2B5EF4-FFF2-40B4-BE49-F238E27FC236}">
                <a16:creationId xmlns:a16="http://schemas.microsoft.com/office/drawing/2014/main" id="{AF7B8565-DEB6-7E45-854C-E4A7B6F74392}"/>
              </a:ext>
            </a:extLst>
          </p:cNvPr>
          <p:cNvSpPr txBox="1"/>
          <p:nvPr/>
        </p:nvSpPr>
        <p:spPr>
          <a:xfrm>
            <a:off x="4421921" y="5421866"/>
            <a:ext cx="2358258" cy="1015663"/>
          </a:xfrm>
          <a:prstGeom prst="rect">
            <a:avLst/>
          </a:prstGeom>
          <a:noFill/>
        </p:spPr>
        <p:txBody>
          <a:bodyPr wrap="square" rtlCol="0">
            <a:spAutoFit/>
          </a:bodyPr>
          <a:lstStyle/>
          <a:p>
            <a:r>
              <a:rPr lang="en-US" sz="1200" dirty="0"/>
              <a:t>I stop the </a:t>
            </a:r>
            <a:r>
              <a:rPr lang="en-US" sz="1200" dirty="0">
                <a:solidFill>
                  <a:srgbClr val="0432FF"/>
                </a:solidFill>
              </a:rPr>
              <a:t>cycle() </a:t>
            </a:r>
            <a:r>
              <a:rPr lang="en-US" sz="1200" dirty="0"/>
              <a:t>by using an </a:t>
            </a:r>
            <a:r>
              <a:rPr lang="en-US" sz="1200" dirty="0">
                <a:solidFill>
                  <a:srgbClr val="0432FF"/>
                </a:solidFill>
              </a:rPr>
              <a:t>if statement </a:t>
            </a:r>
            <a:r>
              <a:rPr lang="en-US" sz="1200" dirty="0"/>
              <a:t>with a </a:t>
            </a:r>
            <a:r>
              <a:rPr lang="en-US" sz="1200" dirty="0">
                <a:solidFill>
                  <a:srgbClr val="0432FF"/>
                </a:solidFill>
              </a:rPr>
              <a:t>break </a:t>
            </a:r>
            <a:r>
              <a:rPr lang="en-US" sz="1200" dirty="0"/>
              <a:t>when the count reaches 25 elements from the cycle iterator – if not it could go on forever.</a:t>
            </a:r>
          </a:p>
        </p:txBody>
      </p:sp>
      <p:cxnSp>
        <p:nvCxnSpPr>
          <p:cNvPr id="38" name="Straight Connector 37">
            <a:extLst>
              <a:ext uri="{FF2B5EF4-FFF2-40B4-BE49-F238E27FC236}">
                <a16:creationId xmlns:a16="http://schemas.microsoft.com/office/drawing/2014/main" id="{AE002CF3-3888-D746-8727-10430B6AD5B8}"/>
              </a:ext>
            </a:extLst>
          </p:cNvPr>
          <p:cNvCxnSpPr/>
          <p:nvPr/>
        </p:nvCxnSpPr>
        <p:spPr>
          <a:xfrm>
            <a:off x="3852151" y="946915"/>
            <a:ext cx="0" cy="5856051"/>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671CFD16-3A4A-B74D-B292-A3C204DDAA82}"/>
              </a:ext>
            </a:extLst>
          </p:cNvPr>
          <p:cNvCxnSpPr/>
          <p:nvPr/>
        </p:nvCxnSpPr>
        <p:spPr>
          <a:xfrm>
            <a:off x="7827521" y="1032236"/>
            <a:ext cx="0" cy="5856051"/>
          </a:xfrm>
          <a:prstGeom prst="line">
            <a:avLst/>
          </a:prstGeom>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E5B513CD-1419-FF4E-8FC6-1374A6E3AFB7}"/>
              </a:ext>
            </a:extLst>
          </p:cNvPr>
          <p:cNvPicPr>
            <a:picLocks noChangeAspect="1"/>
          </p:cNvPicPr>
          <p:nvPr/>
        </p:nvPicPr>
        <p:blipFill>
          <a:blip r:embed="rId6"/>
          <a:stretch>
            <a:fillRect/>
          </a:stretch>
        </p:blipFill>
        <p:spPr>
          <a:xfrm>
            <a:off x="8539423" y="1470470"/>
            <a:ext cx="2189373" cy="1122470"/>
          </a:xfrm>
          <a:prstGeom prst="rect">
            <a:avLst/>
          </a:prstGeom>
          <a:ln>
            <a:solidFill>
              <a:schemeClr val="tx1"/>
            </a:solidFill>
          </a:ln>
        </p:spPr>
      </p:pic>
      <p:sp>
        <p:nvSpPr>
          <p:cNvPr id="42" name="TextBox 41">
            <a:extLst>
              <a:ext uri="{FF2B5EF4-FFF2-40B4-BE49-F238E27FC236}">
                <a16:creationId xmlns:a16="http://schemas.microsoft.com/office/drawing/2014/main" id="{D9EA77DA-1F92-5F4E-87C5-685A8FB38162}"/>
              </a:ext>
            </a:extLst>
          </p:cNvPr>
          <p:cNvSpPr txBox="1"/>
          <p:nvPr/>
        </p:nvSpPr>
        <p:spPr>
          <a:xfrm>
            <a:off x="8871618" y="1032236"/>
            <a:ext cx="1780162" cy="307777"/>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u="sng" dirty="0">
                <a:latin typeface="Arial" panose="020B0604020202020204" pitchFamily="34" charset="0"/>
                <a:cs typeface="Arial" panose="020B0604020202020204" pitchFamily="34" charset="0"/>
              </a:rPr>
              <a:t>repeat()</a:t>
            </a:r>
          </a:p>
        </p:txBody>
      </p:sp>
      <p:sp>
        <p:nvSpPr>
          <p:cNvPr id="43" name="TextBox 42">
            <a:extLst>
              <a:ext uri="{FF2B5EF4-FFF2-40B4-BE49-F238E27FC236}">
                <a16:creationId xmlns:a16="http://schemas.microsoft.com/office/drawing/2014/main" id="{15BF21AD-C0DF-8046-B8F1-4D692CCED928}"/>
              </a:ext>
            </a:extLst>
          </p:cNvPr>
          <p:cNvSpPr txBox="1"/>
          <p:nvPr/>
        </p:nvSpPr>
        <p:spPr>
          <a:xfrm>
            <a:off x="8732998" y="3528935"/>
            <a:ext cx="1780162" cy="307777"/>
          </a:xfrm>
          <a:prstGeom prst="rect">
            <a:avLst/>
          </a:prstGeom>
          <a:noFill/>
        </p:spPr>
        <p:txBody>
          <a:bodyPr wrap="square" rtlCol="0">
            <a:spAutoFit/>
          </a:bodyPr>
          <a:lstStyle/>
          <a:p>
            <a:pPr algn="ctr"/>
            <a:r>
              <a:rPr lang="en-US" sz="1400" u="sng" dirty="0">
                <a:latin typeface="Bradley Hand" pitchFamily="2" charset="77"/>
              </a:rPr>
              <a:t>Code output</a:t>
            </a:r>
          </a:p>
        </p:txBody>
      </p:sp>
      <p:pic>
        <p:nvPicPr>
          <p:cNvPr id="44" name="Picture 43">
            <a:extLst>
              <a:ext uri="{FF2B5EF4-FFF2-40B4-BE49-F238E27FC236}">
                <a16:creationId xmlns:a16="http://schemas.microsoft.com/office/drawing/2014/main" id="{22BE56ED-53B8-FA46-BD8D-233586DD8491}"/>
              </a:ext>
            </a:extLst>
          </p:cNvPr>
          <p:cNvPicPr>
            <a:picLocks noChangeAspect="1"/>
          </p:cNvPicPr>
          <p:nvPr/>
        </p:nvPicPr>
        <p:blipFill>
          <a:blip r:embed="rId7"/>
          <a:stretch>
            <a:fillRect/>
          </a:stretch>
        </p:blipFill>
        <p:spPr>
          <a:xfrm>
            <a:off x="7956206" y="3916709"/>
            <a:ext cx="4174968" cy="348623"/>
          </a:xfrm>
          <a:prstGeom prst="rect">
            <a:avLst/>
          </a:prstGeom>
          <a:ln>
            <a:solidFill>
              <a:schemeClr val="tx1"/>
            </a:solidFill>
          </a:ln>
        </p:spPr>
      </p:pic>
      <p:sp>
        <p:nvSpPr>
          <p:cNvPr id="45" name="Oval 44">
            <a:extLst>
              <a:ext uri="{FF2B5EF4-FFF2-40B4-BE49-F238E27FC236}">
                <a16:creationId xmlns:a16="http://schemas.microsoft.com/office/drawing/2014/main" id="{7D1C2057-E000-9B43-B5CC-18310D606035}"/>
              </a:ext>
            </a:extLst>
          </p:cNvPr>
          <p:cNvSpPr/>
          <p:nvPr/>
        </p:nvSpPr>
        <p:spPr>
          <a:xfrm>
            <a:off x="9415142" y="2051135"/>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6" name="Oval 45">
            <a:extLst>
              <a:ext uri="{FF2B5EF4-FFF2-40B4-BE49-F238E27FC236}">
                <a16:creationId xmlns:a16="http://schemas.microsoft.com/office/drawing/2014/main" id="{113779E0-F300-B14C-9FEC-3807FE3CE221}"/>
              </a:ext>
            </a:extLst>
          </p:cNvPr>
          <p:cNvSpPr/>
          <p:nvPr/>
        </p:nvSpPr>
        <p:spPr>
          <a:xfrm>
            <a:off x="7960067" y="4501525"/>
            <a:ext cx="141050" cy="1423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1</a:t>
            </a:r>
          </a:p>
        </p:txBody>
      </p:sp>
      <p:sp>
        <p:nvSpPr>
          <p:cNvPr id="48" name="TextBox 47">
            <a:extLst>
              <a:ext uri="{FF2B5EF4-FFF2-40B4-BE49-F238E27FC236}">
                <a16:creationId xmlns:a16="http://schemas.microsoft.com/office/drawing/2014/main" id="{161B4A19-ECA8-F645-B476-576BBE4728F6}"/>
              </a:ext>
            </a:extLst>
          </p:cNvPr>
          <p:cNvSpPr txBox="1"/>
          <p:nvPr/>
        </p:nvSpPr>
        <p:spPr>
          <a:xfrm>
            <a:off x="8228671" y="4476452"/>
            <a:ext cx="3791602" cy="830997"/>
          </a:xfrm>
          <a:prstGeom prst="rect">
            <a:avLst/>
          </a:prstGeom>
          <a:noFill/>
        </p:spPr>
        <p:txBody>
          <a:bodyPr wrap="square" rtlCol="0">
            <a:spAutoFit/>
          </a:bodyPr>
          <a:lstStyle/>
          <a:p>
            <a:r>
              <a:rPr lang="en-US" sz="1200" dirty="0">
                <a:solidFill>
                  <a:srgbClr val="0432FF"/>
                </a:solidFill>
              </a:rPr>
              <a:t>repeat() </a:t>
            </a:r>
            <a:r>
              <a:rPr lang="en-US" sz="1200" dirty="0"/>
              <a:t>takes elements and  returns them a fixed amount of times ( in our case 6). Will take just about any python object (string, </a:t>
            </a:r>
            <a:r>
              <a:rPr lang="en-US" sz="1200" dirty="0" err="1"/>
              <a:t>int</a:t>
            </a:r>
            <a:r>
              <a:rPr lang="en-US" sz="1200" dirty="0"/>
              <a:t>, tuple, list, set, function, etc.)</a:t>
            </a:r>
          </a:p>
        </p:txBody>
      </p:sp>
    </p:spTree>
    <p:extLst>
      <p:ext uri="{BB962C8B-B14F-4D97-AF65-F5344CB8AC3E}">
        <p14:creationId xmlns:p14="http://schemas.microsoft.com/office/powerpoint/2010/main" val="267667575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otalTime>8223</TotalTime>
  <Words>2060</Words>
  <Application>Microsoft Macintosh PowerPoint</Application>
  <PresentationFormat>Widescreen</PresentationFormat>
  <Paragraphs>237</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Bradley Hand</vt:lpstr>
      <vt:lpstr>Calibri Light</vt:lpstr>
      <vt:lpstr>Rockwell</vt:lpstr>
      <vt:lpstr>Wingdings</vt:lpstr>
      <vt:lpstr>Atlas</vt:lpstr>
      <vt:lpstr>Python –  Iterators</vt:lpstr>
      <vt:lpstr>What is iteration?</vt:lpstr>
      <vt:lpstr>Why do we iterate things?</vt:lpstr>
      <vt:lpstr>What are Python Iterators?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Python –  Iterators</dc:title>
  <dc:creator>Claudia Acerra</dc:creator>
  <cp:lastModifiedBy>Claudia Acerra</cp:lastModifiedBy>
  <cp:revision>70</cp:revision>
  <dcterms:created xsi:type="dcterms:W3CDTF">2019-01-07T00:43:39Z</dcterms:created>
  <dcterms:modified xsi:type="dcterms:W3CDTF">2019-01-12T17:47:36Z</dcterms:modified>
</cp:coreProperties>
</file>