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01" r:id="rId1"/>
  </p:sldMasterIdLst>
  <p:notesMasterIdLst>
    <p:notesMasterId r:id="rId21"/>
  </p:notesMasterIdLst>
  <p:sldIdLst>
    <p:sldId id="256" r:id="rId2"/>
    <p:sldId id="310" r:id="rId3"/>
    <p:sldId id="323" r:id="rId4"/>
    <p:sldId id="313" r:id="rId5"/>
    <p:sldId id="326" r:id="rId6"/>
    <p:sldId id="327" r:id="rId7"/>
    <p:sldId id="324" r:id="rId8"/>
    <p:sldId id="328" r:id="rId9"/>
    <p:sldId id="330" r:id="rId10"/>
    <p:sldId id="331" r:id="rId11"/>
    <p:sldId id="332" r:id="rId12"/>
    <p:sldId id="333" r:id="rId13"/>
    <p:sldId id="334" r:id="rId14"/>
    <p:sldId id="335" r:id="rId15"/>
    <p:sldId id="329" r:id="rId16"/>
    <p:sldId id="317" r:id="rId17"/>
    <p:sldId id="314" r:id="rId18"/>
    <p:sldId id="318" r:id="rId19"/>
    <p:sldId id="325" r:id="rId20"/>
  </p:sldIdLst>
  <p:sldSz cx="10075863" cy="7562850"/>
  <p:notesSz cx="7772400" cy="10058400"/>
  <p:defaultTextStyle>
    <a:defPPr>
      <a:defRPr lang="en-GB"/>
    </a:defPPr>
    <a:lvl1pPr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1pPr>
    <a:lvl2pPr marL="409403" indent="-199941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2pPr>
    <a:lvl3pPr marL="625212" indent="-195181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3pPr>
    <a:lvl4pPr marL="841022" indent="-209462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4pPr>
    <a:lvl5pPr marL="1056830" indent="-196767" algn="l" defTabSz="457008" rtl="0" fontAlgn="base" hangingPunct="0">
      <a:lnSpc>
        <a:spcPct val="35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0"/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5pPr>
    <a:lvl6pPr marL="2285039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6pPr>
    <a:lvl7pPr marL="2742045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7pPr>
    <a:lvl8pPr marL="3199055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8pPr>
    <a:lvl9pPr marL="3656060" algn="l" defTabSz="457008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6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2" autoAdjust="0"/>
    <p:restoredTop sz="94617" autoAdjust="0"/>
  </p:normalViewPr>
  <p:slideViewPr>
    <p:cSldViewPr>
      <p:cViewPr varScale="1">
        <p:scale>
          <a:sx n="100" d="100"/>
          <a:sy n="100" d="100"/>
        </p:scale>
        <p:origin x="1960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9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Rectangle 1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7950" y="763588"/>
            <a:ext cx="4992688" cy="37480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sp>
      <p:sp>
        <p:nvSpPr>
          <p:cNvPr id="2064" name="Rectangle 16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4425" cy="45021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en-GB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49625" cy="4794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fld id="{F9F91503-FC6F-4249-932E-536F994CFC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120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637" indent="-285630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2517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599526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6533" indent="-228503" algn="l" defTabSz="45700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5039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5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55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60" algn="l" defTabSz="45700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4252DF-BCF1-BE4F-99A4-EDAA220967AA}" type="slidenum">
              <a:rPr lang="en-GB"/>
              <a:pPr/>
              <a:t>1</a:t>
            </a:fld>
            <a:endParaRPr lang="en-GB"/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3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tx2"/>
                </a:solidFill>
              </a:rPr>
              <a:t>Code:</a:t>
            </a:r>
            <a:r>
              <a:rPr lang="en-US" baseline="0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Download relevant data,</a:t>
            </a:r>
            <a:r>
              <a:rPr lang="en-US" baseline="0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Clean, integrate, and summarize,</a:t>
            </a:r>
            <a:r>
              <a:rPr lang="en-US" baseline="0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Make figures</a:t>
            </a:r>
            <a:r>
              <a:rPr lang="en-US" baseline="0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(final layout in </a:t>
            </a:r>
            <a:r>
              <a:rPr lang="en-US" dirty="0" err="1" smtClean="0">
                <a:solidFill>
                  <a:schemeClr val="tx2"/>
                </a:solidFill>
              </a:rPr>
              <a:t>Rmarkdown</a:t>
            </a:r>
            <a:r>
              <a:rPr lang="en-US" dirty="0" smtClean="0">
                <a:solidFill>
                  <a:schemeClr val="tx2"/>
                </a:solidFill>
              </a:rPr>
              <a:t> or another program)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F9F91503-FC6F-4249-932E-536F994CFC2D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76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5" y="7058660"/>
            <a:ext cx="10073239" cy="504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6985343"/>
            <a:ext cx="10073239" cy="7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6828" y="836955"/>
            <a:ext cx="8312587" cy="393268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815" spc="-5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117" y="4913560"/>
            <a:ext cx="8312587" cy="12604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645" cap="all" spc="220" baseline="0">
                <a:solidFill>
                  <a:schemeClr val="tx2"/>
                </a:solidFill>
                <a:latin typeface="+mj-lt"/>
              </a:defRPr>
            </a:lvl1pPr>
            <a:lvl2pPr marL="503789" indent="0" algn="ctr">
              <a:buNone/>
              <a:defRPr sz="2645"/>
            </a:lvl2pPr>
            <a:lvl3pPr marL="1007577" indent="0" algn="ctr">
              <a:buNone/>
              <a:defRPr sz="2645"/>
            </a:lvl3pPr>
            <a:lvl4pPr marL="1511366" indent="0" algn="ctr">
              <a:buNone/>
              <a:defRPr sz="2204"/>
            </a:lvl4pPr>
            <a:lvl5pPr marL="2015155" indent="0" algn="ctr">
              <a:buNone/>
              <a:defRPr sz="2204"/>
            </a:lvl5pPr>
            <a:lvl6pPr marL="2518943" indent="0" algn="ctr">
              <a:buNone/>
              <a:defRPr sz="2204"/>
            </a:lvl6pPr>
            <a:lvl7pPr marL="3022732" indent="0" algn="ctr">
              <a:buNone/>
              <a:defRPr sz="2204"/>
            </a:lvl7pPr>
            <a:lvl8pPr marL="3526521" indent="0" algn="ctr">
              <a:buNone/>
              <a:defRPr sz="2204"/>
            </a:lvl8pPr>
            <a:lvl9pPr marL="4030309" indent="0" algn="ctr">
              <a:buNone/>
              <a:defRPr sz="220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98048" y="4789805"/>
            <a:ext cx="81614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851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45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5" y="7058660"/>
            <a:ext cx="10073239" cy="504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6985343"/>
            <a:ext cx="10073239" cy="7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0540" y="454677"/>
            <a:ext cx="2172608" cy="6351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2716" y="454677"/>
            <a:ext cx="6391876" cy="635188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50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503793" y="302868"/>
            <a:ext cx="9068277" cy="1260475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503793" y="1764665"/>
            <a:ext cx="9068277" cy="5478130"/>
          </a:xfrm>
          <a:prstGeom prst="rect">
            <a:avLst/>
          </a:prstGeom>
          <a:noFill/>
          <a:ln>
            <a:noFill/>
          </a:ln>
        </p:spPr>
        <p:txBody>
          <a:bodyPr lIns="100726" tIns="100726" rIns="100726" bIns="100726" anchor="t" anchorCtr="0"/>
          <a:lstStyle>
            <a:lvl1pPr rtl="0">
              <a:defRPr/>
            </a:lvl1pPr>
            <a:lvl2pPr marL="818535" indent="-314821" rtl="0">
              <a:defRPr/>
            </a:lvl2pPr>
            <a:lvl3pPr marL="1259286" indent="-251858" rtl="0">
              <a:defRPr/>
            </a:lvl3pPr>
            <a:lvl4pPr marL="1762998" indent="-251858" rtl="0">
              <a:defRPr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2725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10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5" y="7058660"/>
            <a:ext cx="10073239" cy="504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6985343"/>
            <a:ext cx="10073239" cy="7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828" y="836955"/>
            <a:ext cx="8312587" cy="393268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815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828" y="4910811"/>
            <a:ext cx="8312587" cy="1260475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645" cap="all" spc="220" baseline="0">
                <a:solidFill>
                  <a:schemeClr val="tx2"/>
                </a:solidFill>
                <a:latin typeface="+mj-lt"/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98048" y="4789805"/>
            <a:ext cx="81614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35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06828" y="316062"/>
            <a:ext cx="8312587" cy="8745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6827" y="2035436"/>
            <a:ext cx="4080725" cy="443687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8690" y="2035436"/>
            <a:ext cx="4080725" cy="44368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10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6828" y="316062"/>
            <a:ext cx="8312587" cy="7983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827" y="2035785"/>
            <a:ext cx="4080725" cy="811955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4" b="0" cap="all" baseline="0">
                <a:solidFill>
                  <a:schemeClr val="tx2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6827" y="2847742"/>
            <a:ext cx="4080725" cy="3624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8690" y="2035785"/>
            <a:ext cx="4080725" cy="811955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4" b="0" cap="all" baseline="0">
                <a:solidFill>
                  <a:schemeClr val="tx2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38690" y="2847740"/>
            <a:ext cx="4080725" cy="3624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216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30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5" y="7058660"/>
            <a:ext cx="10073239" cy="504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4" y="6985343"/>
            <a:ext cx="10073239" cy="7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9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347704" cy="7562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338845" y="0"/>
            <a:ext cx="52898" cy="7562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845" y="655446"/>
            <a:ext cx="2644914" cy="2520950"/>
          </a:xfrm>
        </p:spPr>
        <p:txBody>
          <a:bodyPr anchor="b">
            <a:normAutofit/>
          </a:bodyPr>
          <a:lstStyle>
            <a:lvl1pPr>
              <a:defRPr sz="3967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7371" y="806704"/>
            <a:ext cx="5365397" cy="57981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845" y="3226816"/>
            <a:ext cx="2644914" cy="372642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653">
                <a:solidFill>
                  <a:srgbClr val="FFFFFF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4715" y="7123709"/>
            <a:ext cx="2164022" cy="402652"/>
          </a:xfrm>
        </p:spPr>
        <p:txBody>
          <a:bodyPr/>
          <a:lstStyle>
            <a:lvl1pPr algn="l">
              <a:defRPr/>
            </a:lvl1pPr>
          </a:lstStyle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67371" y="7123709"/>
            <a:ext cx="3841423" cy="40265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6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5462058"/>
            <a:ext cx="10073239" cy="21007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5420236"/>
            <a:ext cx="10073239" cy="7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828" y="5596509"/>
            <a:ext cx="8362966" cy="907542"/>
          </a:xfrm>
        </p:spPr>
        <p:txBody>
          <a:bodyPr tIns="0" bIns="0" anchor="b">
            <a:noAutofit/>
          </a:bodyPr>
          <a:lstStyle>
            <a:lvl1pPr>
              <a:defRPr sz="3967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0075851" cy="542023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526"/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6828" y="6514135"/>
            <a:ext cx="8362966" cy="65544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61"/>
              </a:spcAft>
              <a:buNone/>
              <a:defRPr sz="1653">
                <a:solidFill>
                  <a:srgbClr val="FFFFFF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0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058660"/>
            <a:ext cx="10075864" cy="5041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985343"/>
            <a:ext cx="10075864" cy="733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828" y="316062"/>
            <a:ext cx="8312587" cy="7221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827" y="1263943"/>
            <a:ext cx="8312588" cy="52083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830" y="7123709"/>
            <a:ext cx="204316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10/2/16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6383" y="7123709"/>
            <a:ext cx="3985721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2060" y="7123709"/>
            <a:ext cx="1084300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7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906827" y="1190625"/>
            <a:ext cx="823701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7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</p:sldLayoutIdLst>
  <p:timing>
    <p:tnLst>
      <p:par>
        <p:cTn id="1" dur="indefinite" restart="never" nodeType="tmRoot"/>
      </p:par>
    </p:tnLst>
  </p:timing>
  <p:txStyles>
    <p:titleStyle>
      <a:lvl1pPr algn="l" defTabSz="1007577" rtl="0" eaLnBrk="1" latinLnBrk="0" hangingPunct="1">
        <a:lnSpc>
          <a:spcPct val="85000"/>
        </a:lnSpc>
        <a:spcBef>
          <a:spcPct val="0"/>
        </a:spcBef>
        <a:buNone/>
        <a:defRPr sz="5289" kern="1200" spc="-5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00758" indent="-100758" algn="l" defTabSz="1007577" rtl="0" eaLnBrk="1" latinLnBrk="0" hangingPunct="1">
        <a:lnSpc>
          <a:spcPct val="90000"/>
        </a:lnSpc>
        <a:spcBef>
          <a:spcPts val="1322"/>
        </a:spcBef>
        <a:spcAft>
          <a:spcPts val="22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20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23182" indent="-201515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98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24698" indent="-201515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26213" indent="-201515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27729" indent="-201515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12090" indent="-251894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32470" indent="-251894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52850" indent="-251894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73230" indent="-251894" algn="l" defTabSz="1007577" rtl="0" eaLnBrk="1" latinLnBrk="0" hangingPunct="1">
        <a:lnSpc>
          <a:spcPct val="90000"/>
        </a:lnSpc>
        <a:spcBef>
          <a:spcPts val="220"/>
        </a:spcBef>
        <a:spcAft>
          <a:spcPts val="441"/>
        </a:spcAft>
        <a:buClr>
          <a:schemeClr val="accent1"/>
        </a:buClr>
        <a:buFont typeface="Calibri" pitchFamily="34" charset="0"/>
        <a:buChar char="◦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87000"/>
              </a:lnSpc>
              <a:buClr>
                <a:srgbClr val="000000"/>
              </a:buClr>
              <a:tabLst>
                <a:tab pos="0" algn="l"/>
                <a:tab pos="457008" algn="l"/>
                <a:tab pos="914015" algn="l"/>
                <a:tab pos="1371023" algn="l"/>
                <a:tab pos="1828031" algn="l"/>
                <a:tab pos="2285039" algn="l"/>
                <a:tab pos="2742045" algn="l"/>
                <a:tab pos="3199055" algn="l"/>
                <a:tab pos="3656060" algn="l"/>
                <a:tab pos="4113070" algn="l"/>
                <a:tab pos="4570076" algn="l"/>
                <a:tab pos="5027083" algn="l"/>
                <a:tab pos="5484092" algn="l"/>
                <a:tab pos="5941099" algn="l"/>
                <a:tab pos="6398109" algn="l"/>
                <a:tab pos="6855115" algn="l"/>
                <a:tab pos="7312124" algn="l"/>
                <a:tab pos="7769130" algn="l"/>
                <a:tab pos="8226137" algn="l"/>
                <a:tab pos="8683145" algn="l"/>
                <a:tab pos="9140153" algn="l"/>
              </a:tabLst>
            </a:pPr>
            <a:r>
              <a:rPr lang="en-GB" sz="3200" dirty="0" smtClean="0"/>
              <a:t>A few logistics</a:t>
            </a:r>
            <a:r>
              <a:rPr lang="mr-IN" sz="3200" dirty="0" smtClean="0"/>
              <a:t>…</a:t>
            </a:r>
            <a:endParaRPr lang="en-GB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4316" b="4316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Lead </a:t>
            </a:r>
            <a:r>
              <a:rPr lang="en-US" dirty="0"/>
              <a:t>Author: </a:t>
            </a:r>
            <a:r>
              <a:rPr lang="en-US" dirty="0" err="1"/>
              <a:t>Yihui</a:t>
            </a:r>
            <a:r>
              <a:rPr lang="en-US" dirty="0"/>
              <a:t> </a:t>
            </a:r>
            <a:r>
              <a:rPr lang="en-US" dirty="0" err="1"/>
              <a:t>Xie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102" y="1561588"/>
            <a:ext cx="8857312" cy="4908601"/>
          </a:xfrm>
        </p:spPr>
        <p:txBody>
          <a:bodyPr>
            <a:normAutofit/>
          </a:bodyPr>
          <a:lstStyle/>
          <a:p>
            <a:r>
              <a:rPr lang="en-US" dirty="0" smtClean="0"/>
              <a:t>Software </a:t>
            </a:r>
            <a:r>
              <a:rPr lang="en-US" dirty="0"/>
              <a:t>engineer </a:t>
            </a:r>
            <a:r>
              <a:rPr lang="en-US" dirty="0" smtClean="0"/>
              <a:t>at </a:t>
            </a:r>
            <a:r>
              <a:rPr lang="en-US" dirty="0" err="1" smtClean="0"/>
              <a:t>Rstudio</a:t>
            </a:r>
            <a:endParaRPr lang="en-US" dirty="0" smtClean="0"/>
          </a:p>
          <a:p>
            <a:r>
              <a:rPr lang="en-US" dirty="0" smtClean="0"/>
              <a:t>PhD Department </a:t>
            </a:r>
            <a:r>
              <a:rPr lang="en-US" dirty="0"/>
              <a:t>of Statistics, Iowa State </a:t>
            </a:r>
            <a:r>
              <a:rPr lang="en-US" dirty="0" smtClean="0"/>
              <a:t>University</a:t>
            </a:r>
          </a:p>
          <a:p>
            <a:r>
              <a:rPr lang="en-US" dirty="0"/>
              <a:t>Founded Chinese website </a:t>
            </a:r>
            <a:r>
              <a:rPr lang="en-US" i="1" dirty="0"/>
              <a:t>Capital of Statistics</a:t>
            </a:r>
            <a:r>
              <a:rPr lang="en-US" dirty="0"/>
              <a:t> &amp; initiated 1</a:t>
            </a:r>
            <a:r>
              <a:rPr lang="en-US" baseline="30000" dirty="0"/>
              <a:t>st</a:t>
            </a:r>
            <a:r>
              <a:rPr lang="en-US" dirty="0"/>
              <a:t> Chinese R conference</a:t>
            </a:r>
          </a:p>
          <a:p>
            <a:r>
              <a:rPr lang="en-US" dirty="0" smtClean="0"/>
              <a:t>R packages: </a:t>
            </a:r>
            <a:r>
              <a:rPr lang="en-US" b="1" dirty="0" smtClean="0">
                <a:latin typeface="Courier New" charset="0"/>
                <a:ea typeface="Courier New" charset="0"/>
                <a:cs typeface="Courier New" charset="0"/>
              </a:rPr>
              <a:t>animation</a:t>
            </a:r>
            <a:r>
              <a:rPr lang="en-US" dirty="0"/>
              <a:t>,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formatR</a:t>
            </a:r>
            <a:r>
              <a:rPr lang="en-US" dirty="0"/>
              <a:t>, and </a:t>
            </a:r>
            <a:r>
              <a:rPr lang="en-US" b="1" dirty="0" err="1" smtClean="0">
                <a:latin typeface="Courier New" charset="0"/>
                <a:ea typeface="Courier New" charset="0"/>
                <a:cs typeface="Courier New" charset="0"/>
              </a:rPr>
              <a:t>knitr</a:t>
            </a:r>
            <a:endParaRPr lang="en-US" b="1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sz="3526" i="1" dirty="0"/>
              <a:t>“I </a:t>
            </a:r>
            <a:r>
              <a:rPr lang="en-US" sz="3526" i="1" dirty="0"/>
              <a:t>know I cannot eat code, so I cook almost every day to stay away from my computer for two hours</a:t>
            </a:r>
            <a:r>
              <a:rPr lang="en-US" sz="3526" i="1" dirty="0"/>
              <a:t>.”</a:t>
            </a:r>
            <a:endParaRPr lang="en-US" sz="3526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8588" y="130718"/>
            <a:ext cx="1899718" cy="220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7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Animation package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98441" y="1501528"/>
            <a:ext cx="8729362" cy="4881873"/>
          </a:xfrm>
        </p:spPr>
        <p:txBody>
          <a:bodyPr>
            <a:normAutofit/>
          </a:bodyPr>
          <a:lstStyle/>
          <a:p>
            <a:r>
              <a:rPr lang="en-US" dirty="0" smtClean="0"/>
              <a:t>Makes animations!</a:t>
            </a:r>
          </a:p>
          <a:p>
            <a:pPr lvl="1"/>
            <a:r>
              <a:rPr lang="en-US" dirty="0" smtClean="0"/>
              <a:t>probability theory</a:t>
            </a:r>
          </a:p>
          <a:p>
            <a:pPr lvl="1"/>
            <a:r>
              <a:rPr lang="en-US" dirty="0" smtClean="0"/>
              <a:t>mathematical statistics</a:t>
            </a:r>
          </a:p>
          <a:p>
            <a:pPr lvl="1"/>
            <a:r>
              <a:rPr lang="en-US" dirty="0" smtClean="0"/>
              <a:t>multivariate statistics</a:t>
            </a:r>
          </a:p>
          <a:p>
            <a:pPr lvl="1"/>
            <a:r>
              <a:rPr lang="en-US" dirty="0" smtClean="0"/>
              <a:t>nonparametric statistics</a:t>
            </a:r>
          </a:p>
          <a:p>
            <a:pPr lvl="1"/>
            <a:r>
              <a:rPr lang="en-US" dirty="0" smtClean="0"/>
              <a:t>sampling survey</a:t>
            </a:r>
          </a:p>
          <a:p>
            <a:pPr lvl="1"/>
            <a:r>
              <a:rPr lang="en-US" dirty="0" smtClean="0"/>
              <a:t>linear models</a:t>
            </a:r>
          </a:p>
          <a:p>
            <a:pPr lvl="1"/>
            <a:r>
              <a:rPr lang="en-US" dirty="0" smtClean="0"/>
              <a:t>time series</a:t>
            </a:r>
          </a:p>
          <a:p>
            <a:pPr lvl="1"/>
            <a:r>
              <a:rPr lang="en-US" dirty="0" smtClean="0"/>
              <a:t>computational statistics</a:t>
            </a:r>
          </a:p>
          <a:p>
            <a:pPr lvl="1"/>
            <a:r>
              <a:rPr lang="en-US" dirty="0" smtClean="0"/>
              <a:t>data mining</a:t>
            </a:r>
          </a:p>
          <a:p>
            <a:pPr lvl="1"/>
            <a:r>
              <a:rPr lang="en-US" dirty="0" smtClean="0"/>
              <a:t>machine learning </a:t>
            </a:r>
            <a:endParaRPr lang="en-US" dirty="0"/>
          </a:p>
          <a:p>
            <a:r>
              <a:rPr lang="en-US" sz="3526" dirty="0">
                <a:solidFill>
                  <a:srgbClr val="C00000"/>
                </a:solidFill>
              </a:rPr>
              <a:t>Save to </a:t>
            </a:r>
            <a:r>
              <a:rPr lang="en-US" sz="3526" dirty="0">
                <a:solidFill>
                  <a:srgbClr val="C00000"/>
                </a:solidFill>
              </a:rPr>
              <a:t>Flash, GIF, HTML pages, PDF and videos</a:t>
            </a:r>
          </a:p>
        </p:txBody>
      </p:sp>
    </p:spTree>
    <p:extLst>
      <p:ext uri="{BB962C8B-B14F-4D97-AF65-F5344CB8AC3E}">
        <p14:creationId xmlns:p14="http://schemas.microsoft.com/office/powerpoint/2010/main" val="10184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steps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83082" y="1599948"/>
            <a:ext cx="8312588" cy="518720"/>
          </a:xfrm>
        </p:spPr>
        <p:txBody>
          <a:bodyPr>
            <a:normAutofit/>
          </a:bodyPr>
          <a:lstStyle/>
          <a:p>
            <a:r>
              <a:rPr lang="en-US" sz="3085" dirty="0"/>
              <a:t>Uses a ’loop’ to make a series of plots</a:t>
            </a:r>
            <a:endParaRPr lang="en-US" sz="3085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02"/>
          <a:stretch/>
        </p:blipFill>
        <p:spPr>
          <a:xfrm>
            <a:off x="5169877" y="2278552"/>
            <a:ext cx="1540170" cy="21096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1"/>
          <a:stretch/>
        </p:blipFill>
        <p:spPr>
          <a:xfrm>
            <a:off x="5757638" y="2678232"/>
            <a:ext cx="1573752" cy="2109689"/>
          </a:xfrm>
          <a:prstGeom prst="rect">
            <a:avLst/>
          </a:prstGeom>
        </p:spPr>
      </p:pic>
      <p:sp>
        <p:nvSpPr>
          <p:cNvPr id="11" name="Content Placeholder 9"/>
          <p:cNvSpPr txBox="1">
            <a:spLocks/>
          </p:cNvSpPr>
          <p:nvPr/>
        </p:nvSpPr>
        <p:spPr>
          <a:xfrm>
            <a:off x="283082" y="5520215"/>
            <a:ext cx="8312588" cy="518720"/>
          </a:xfrm>
          <a:prstGeom prst="rect">
            <a:avLst/>
          </a:prstGeom>
        </p:spPr>
        <p:txBody>
          <a:bodyPr vert="horz" lIns="0" tIns="50379" rIns="0" bIns="50379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26" dirty="0"/>
              <a:t>Package ‘combines’ them into an animation</a:t>
            </a:r>
            <a:endParaRPr lang="en-US" sz="3526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1"/>
          <a:stretch/>
        </p:blipFill>
        <p:spPr>
          <a:xfrm>
            <a:off x="6510931" y="3023957"/>
            <a:ext cx="1573754" cy="210968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79350" y="2317072"/>
            <a:ext cx="373820" cy="23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5" b="1" dirty="0"/>
              <a:t>1</a:t>
            </a:r>
            <a:endParaRPr lang="en-US" sz="2645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132461" y="2804442"/>
            <a:ext cx="373820" cy="23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5" b="1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3308" y="3136237"/>
            <a:ext cx="373820" cy="23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5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516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915" y="153912"/>
            <a:ext cx="9260633" cy="951113"/>
          </a:xfrm>
        </p:spPr>
        <p:txBody>
          <a:bodyPr/>
          <a:lstStyle/>
          <a:p>
            <a:r>
              <a:rPr lang="en-US" dirty="0" smtClean="0"/>
              <a:t>Example Code: Linear Regression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678" y="2036809"/>
            <a:ext cx="9008737" cy="4433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saveGIF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({    </a:t>
            </a:r>
            <a:endParaRPr lang="en-US" dirty="0" smtClean="0">
              <a:latin typeface="Courier New" charset="0"/>
              <a:ea typeface="Courier New" charset="0"/>
              <a:cs typeface="Courier New" charset="0"/>
            </a:endParaRPr>
          </a:p>
          <a:p>
            <a:pPr marL="221667" lvl="1" indent="0">
              <a:buNone/>
            </a:pP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a</a:t>
            </a: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ni.options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(interval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0.3,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nmax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= 50)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par(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	mar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c(4, 4, 0.5, 0.1),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/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mgp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c(2, 0.5, 0),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/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tcl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-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0.3)</a:t>
            </a:r>
          </a:p>
          <a:p>
            <a:pPr marL="221667" lvl="1" indent="0">
              <a:buNone/>
            </a:pP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least.squares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()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},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/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img.name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"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least.squares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",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htmlfile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"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least.squares.gif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",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err="1" smtClean="0">
                <a:latin typeface="Courier New" charset="0"/>
                <a:ea typeface="Courier New" charset="0"/>
                <a:cs typeface="Courier New" charset="0"/>
              </a:rPr>
              <a:t>ani.height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600,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ani.width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1000,</a:t>
            </a:r>
            <a:br>
              <a:rPr lang="en-US" dirty="0" smtClean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title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 "Demonstration of Least Squares</a:t>
            </a:r>
            <a:r>
              <a:rPr lang="en-US" dirty="0" smtClean="0">
                <a:latin typeface="Courier New" charset="0"/>
                <a:ea typeface="Courier New" charset="0"/>
                <a:cs typeface="Courier New" charset="0"/>
              </a:rPr>
              <a:t>")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04935" y="2656736"/>
            <a:ext cx="4206601" cy="23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5" dirty="0"/>
              <a:t>Set visual parameters plot </a:t>
            </a:r>
            <a:endParaRPr lang="en-US" sz="2645" dirty="0"/>
          </a:p>
        </p:txBody>
      </p:sp>
      <p:sp>
        <p:nvSpPr>
          <p:cNvPr id="5" name="TextBox 4"/>
          <p:cNvSpPr txBox="1"/>
          <p:nvPr/>
        </p:nvSpPr>
        <p:spPr>
          <a:xfrm>
            <a:off x="6004936" y="3486994"/>
            <a:ext cx="3321743" cy="23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5" dirty="0"/>
              <a:t>Run the visualization</a:t>
            </a:r>
            <a:endParaRPr lang="en-US" sz="2645" dirty="0"/>
          </a:p>
        </p:txBody>
      </p:sp>
      <p:sp>
        <p:nvSpPr>
          <p:cNvPr id="6" name="TextBox 5"/>
          <p:cNvSpPr txBox="1"/>
          <p:nvPr/>
        </p:nvSpPr>
        <p:spPr>
          <a:xfrm>
            <a:off x="6004935" y="4657778"/>
            <a:ext cx="4113627" cy="23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45" dirty="0"/>
              <a:t>Set the output parameters</a:t>
            </a:r>
            <a:endParaRPr lang="en-US" sz="2645" dirty="0"/>
          </a:p>
        </p:txBody>
      </p:sp>
    </p:spTree>
    <p:extLst>
      <p:ext uri="{BB962C8B-B14F-4D97-AF65-F5344CB8AC3E}">
        <p14:creationId xmlns:p14="http://schemas.microsoft.com/office/powerpoint/2010/main" val="120095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Example Output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70" y="2270765"/>
            <a:ext cx="8659244" cy="519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Final Project &amp; Presentation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Infographic/Poster</a:t>
            </a:r>
          </a:p>
          <a:p>
            <a:pPr lvl="1"/>
            <a:r>
              <a:rPr lang="en-US" dirty="0" smtClean="0"/>
              <a:t>10/10  </a:t>
            </a:r>
            <a:r>
              <a:rPr lang="en-US" dirty="0"/>
              <a:t>Project proposal due (&lt;1 page, 5 </a:t>
            </a:r>
            <a:r>
              <a:rPr lang="en-US" dirty="0" smtClean="0"/>
              <a:t>points)</a:t>
            </a:r>
          </a:p>
          <a:p>
            <a:pPr lvl="1"/>
            <a:r>
              <a:rPr lang="en-US" dirty="0" smtClean="0"/>
              <a:t>10/31-11/7  </a:t>
            </a:r>
            <a:r>
              <a:rPr lang="en-US" dirty="0"/>
              <a:t>First draft: Peer review (5 </a:t>
            </a:r>
            <a:r>
              <a:rPr lang="en-US" dirty="0" smtClean="0"/>
              <a:t>points)</a:t>
            </a:r>
          </a:p>
          <a:p>
            <a:pPr lvl="1"/>
            <a:r>
              <a:rPr lang="en-US" dirty="0" smtClean="0"/>
              <a:t>11/14</a:t>
            </a:r>
            <a:r>
              <a:rPr lang="en-US" dirty="0"/>
              <a:t>: Second draft of final project (5 points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12/14</a:t>
            </a:r>
            <a:r>
              <a:rPr lang="en-US" dirty="0"/>
              <a:t>: Final project presentations (35 points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Requirements</a:t>
            </a:r>
            <a:endParaRPr lang="en-US" dirty="0"/>
          </a:p>
          <a:p>
            <a:pPr lvl="1"/>
            <a:r>
              <a:rPr lang="en-US" dirty="0"/>
              <a:t>The project must include data from at least two sources that were integrated/merged using 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underlying data must be publically accessible via the web and downloaded within the R/</a:t>
            </a:r>
            <a:r>
              <a:rPr lang="en-US" dirty="0" err="1"/>
              <a:t>Rmd</a:t>
            </a:r>
            <a:r>
              <a:rPr lang="en-US" dirty="0"/>
              <a:t> script. If you want to use your own data, you must make it available on a website (e.g. </a:t>
            </a:r>
            <a:r>
              <a:rPr lang="en-US" dirty="0" err="1"/>
              <a:t>Figshare</a:t>
            </a:r>
            <a:r>
              <a:rPr lang="en-US" dirty="0"/>
              <a:t>) so that others are able to re-run your code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graphic should convey at least three (and preferably four) dimensions of information (e.g. latitude, longitude, time, and one more)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50% of final </a:t>
            </a:r>
            <a:r>
              <a:rPr lang="en-US" dirty="0" smtClean="0"/>
              <a:t>grade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81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Final Project – Poster / Infographic  (50%)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6827" y="1263944"/>
            <a:ext cx="8312588" cy="5184482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 smtClean="0"/>
              <a:t>Title </a:t>
            </a:r>
            <a:r>
              <a:rPr lang="en-US" dirty="0" smtClean="0"/>
              <a:t>				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&lt;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25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words]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 smtClean="0"/>
              <a:t>Introduction  </a:t>
            </a:r>
            <a:r>
              <a:rPr lang="en-US" dirty="0" smtClean="0"/>
              <a:t>				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[~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150 words]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 smtClean="0"/>
              <a:t>Materials </a:t>
            </a:r>
            <a:r>
              <a:rPr lang="en-US" dirty="0"/>
              <a:t>and methods </a:t>
            </a:r>
            <a:r>
              <a:rPr lang="en-US" dirty="0" smtClean="0"/>
              <a:t>		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[~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150 words]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 smtClean="0"/>
              <a:t>Results </a:t>
            </a:r>
            <a:r>
              <a:rPr lang="en-US" dirty="0" smtClean="0"/>
              <a:t>				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[~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200 words]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 smtClean="0"/>
              <a:t>Conclusions </a:t>
            </a:r>
            <a:r>
              <a:rPr lang="en-US" dirty="0" smtClean="0"/>
              <a:t>				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[~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200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words]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 smtClean="0"/>
              <a:t>References</a:t>
            </a:r>
            <a:endParaRPr lang="en-US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 smtClean="0"/>
              <a:t>And all code to reproduce the analysis!!</a:t>
            </a:r>
          </a:p>
        </p:txBody>
      </p:sp>
    </p:spTree>
    <p:extLst>
      <p:ext uri="{BB962C8B-B14F-4D97-AF65-F5344CB8AC3E}">
        <p14:creationId xmlns:p14="http://schemas.microsoft.com/office/powerpoint/2010/main" val="58243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456531" y="200025"/>
            <a:ext cx="7086600" cy="674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6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31" y="123825"/>
            <a:ext cx="8486482" cy="675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2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Project Proposal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project proposal will be 1 page or less and outline the following: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Introduction to problem/question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Links to inspiring examples: Include links to a few (~3-5) example graphics </a:t>
            </a:r>
            <a:r>
              <a:rPr lang="en-US" dirty="0" smtClean="0"/>
              <a:t>that </a:t>
            </a:r>
            <a:r>
              <a:rPr lang="en-US" dirty="0"/>
              <a:t>are </a:t>
            </a:r>
            <a:r>
              <a:rPr lang="en-US" dirty="0" smtClean="0"/>
              <a:t>similar </a:t>
            </a:r>
            <a:r>
              <a:rPr lang="en-US" dirty="0"/>
              <a:t>to what you want to do.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Proposed data sources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Proposed methods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Expected results</a:t>
            </a:r>
          </a:p>
          <a:p>
            <a:endParaRPr lang="en-US" dirty="0"/>
          </a:p>
          <a:p>
            <a:r>
              <a:rPr lang="en-US" sz="2800" dirty="0" smtClean="0">
                <a:solidFill>
                  <a:srgbClr val="C00000"/>
                </a:solidFill>
              </a:rPr>
              <a:t>Upload to </a:t>
            </a:r>
            <a:r>
              <a:rPr lang="en-US" sz="2800" dirty="0" err="1" smtClean="0">
                <a:solidFill>
                  <a:srgbClr val="C00000"/>
                </a:solidFill>
              </a:rPr>
              <a:t>UBLearns</a:t>
            </a:r>
            <a:r>
              <a:rPr lang="en-US" sz="2800" dirty="0" smtClean="0">
                <a:solidFill>
                  <a:srgbClr val="C00000"/>
                </a:solidFill>
              </a:rPr>
              <a:t> by midnight next Monday (10/10)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96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Course Logistics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Course </a:t>
            </a:r>
            <a:r>
              <a:rPr lang="en-US" sz="3200" dirty="0"/>
              <a:t>Participation </a:t>
            </a:r>
            <a:r>
              <a:rPr lang="en-US" sz="3200" dirty="0" smtClean="0"/>
              <a:t>	10%</a:t>
            </a:r>
            <a:br>
              <a:rPr lang="en-US" sz="3200" dirty="0" smtClean="0"/>
            </a:br>
            <a:r>
              <a:rPr lang="en-US" sz="3200" dirty="0" smtClean="0"/>
              <a:t>Package </a:t>
            </a:r>
            <a:r>
              <a:rPr lang="en-US" sz="3200" dirty="0"/>
              <a:t>Presentation </a:t>
            </a:r>
            <a:r>
              <a:rPr lang="en-US" sz="3200" dirty="0" smtClean="0"/>
              <a:t>	10%</a:t>
            </a:r>
            <a:br>
              <a:rPr lang="en-US" sz="3200" dirty="0" smtClean="0"/>
            </a:br>
            <a:r>
              <a:rPr lang="en-US" sz="3200" dirty="0" err="1" smtClean="0"/>
              <a:t>Homeworks</a:t>
            </a:r>
            <a:r>
              <a:rPr lang="en-US" sz="3200" dirty="0" smtClean="0"/>
              <a:t> 		30%</a:t>
            </a:r>
            <a:br>
              <a:rPr lang="en-US" sz="3200" dirty="0" smtClean="0"/>
            </a:br>
            <a:r>
              <a:rPr lang="en-US" sz="3200" dirty="0" smtClean="0"/>
              <a:t>Final </a:t>
            </a:r>
            <a:r>
              <a:rPr lang="en-US" sz="3200" dirty="0"/>
              <a:t>Project </a:t>
            </a:r>
            <a:r>
              <a:rPr lang="en-US" sz="3200" dirty="0" smtClean="0"/>
              <a:t>		50%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0331" y="5610225"/>
            <a:ext cx="179568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On the screen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04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Course Participation (10%)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80331" y="5610225"/>
            <a:ext cx="1795684" cy="233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On the screen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31" y="1419225"/>
            <a:ext cx="912903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Package Introduction (10%)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</a:t>
            </a:r>
            <a:r>
              <a:rPr lang="en-US" dirty="0" smtClean="0"/>
              <a:t>ntroduce R package relevant </a:t>
            </a:r>
            <a:r>
              <a:rPr lang="en-US" dirty="0"/>
              <a:t>to </a:t>
            </a:r>
            <a:r>
              <a:rPr lang="en-US" dirty="0" smtClean="0"/>
              <a:t>your research interests during </a:t>
            </a:r>
            <a:r>
              <a:rPr lang="en-US" dirty="0"/>
              <a:t>a class session. 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Objectives:</a:t>
            </a:r>
            <a:endParaRPr lang="en-US" b="1" dirty="0"/>
          </a:p>
          <a:p>
            <a:pPr lvl="1"/>
            <a:r>
              <a:rPr lang="en-US" dirty="0"/>
              <a:t>Learn how to find/download/install a new package and learn how to use it</a:t>
            </a:r>
          </a:p>
          <a:p>
            <a:pPr lvl="1"/>
            <a:r>
              <a:rPr lang="en-US" dirty="0"/>
              <a:t>Teach your peers about </a:t>
            </a:r>
            <a:r>
              <a:rPr lang="en-US" dirty="0" smtClean="0"/>
              <a:t>useful R </a:t>
            </a:r>
            <a:r>
              <a:rPr lang="en-US" dirty="0"/>
              <a:t>packages 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5 minute presentation :</a:t>
            </a:r>
            <a:endParaRPr lang="en-US" b="1" dirty="0"/>
          </a:p>
          <a:p>
            <a:pPr lvl="1"/>
            <a:r>
              <a:rPr lang="en-US" dirty="0" smtClean="0"/>
              <a:t>What </a:t>
            </a:r>
            <a:r>
              <a:rPr lang="en-US" dirty="0"/>
              <a:t>does the package </a:t>
            </a:r>
            <a:r>
              <a:rPr lang="en-US" dirty="0" smtClean="0"/>
              <a:t>do? (</a:t>
            </a:r>
            <a:r>
              <a:rPr lang="en-US" b="1" dirty="0"/>
              <a:t>1-2 slides, 1 minute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Author </a:t>
            </a:r>
            <a:r>
              <a:rPr lang="en-US" dirty="0" smtClean="0"/>
              <a:t>introduction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b="1" dirty="0" smtClean="0"/>
              <a:t>1 </a:t>
            </a:r>
            <a:r>
              <a:rPr lang="en-US" b="1" dirty="0"/>
              <a:t>slide, 1 minute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Simple demonstration </a:t>
            </a:r>
            <a:r>
              <a:rPr lang="en-US" dirty="0" smtClean="0"/>
              <a:t>(</a:t>
            </a:r>
            <a:r>
              <a:rPr lang="en-US" b="1" dirty="0"/>
              <a:t>2-3 slides, 3 minutes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8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532" y="316062"/>
            <a:ext cx="8905884" cy="722164"/>
          </a:xfrm>
        </p:spPr>
        <p:txBody>
          <a:bodyPr>
            <a:noAutofit/>
          </a:bodyPr>
          <a:lstStyle/>
          <a:p>
            <a:r>
              <a:rPr lang="en-US" sz="3200" dirty="0" smtClean="0"/>
              <a:t>CRAN </a:t>
            </a:r>
            <a:r>
              <a:rPr lang="en-US" sz="3200" dirty="0"/>
              <a:t>Task </a:t>
            </a:r>
            <a:r>
              <a:rPr lang="en-US" sz="3200" dirty="0" smtClean="0"/>
              <a:t>Views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931" y="1419225"/>
            <a:ext cx="9082192" cy="4343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0387" y="6448425"/>
            <a:ext cx="6632173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https://</a:t>
            </a:r>
            <a:r>
              <a:rPr lang="en-US" sz="3200" dirty="0" err="1">
                <a:solidFill>
                  <a:schemeClr val="tx1"/>
                </a:solidFill>
              </a:rPr>
              <a:t>cran.r-project.org</a:t>
            </a:r>
            <a:r>
              <a:rPr lang="en-US" sz="3200" dirty="0">
                <a:solidFill>
                  <a:schemeClr val="tx1"/>
                </a:solidFill>
              </a:rPr>
              <a:t>/web/views/</a:t>
            </a:r>
          </a:p>
        </p:txBody>
      </p:sp>
    </p:spTree>
    <p:extLst>
      <p:ext uri="{BB962C8B-B14F-4D97-AF65-F5344CB8AC3E}">
        <p14:creationId xmlns:p14="http://schemas.microsoft.com/office/powerpoint/2010/main" val="297890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“Spatial” Task 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31" y="1724025"/>
            <a:ext cx="965213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36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1873" y="316062"/>
            <a:ext cx="4249058" cy="722164"/>
          </a:xfrm>
        </p:spPr>
        <p:txBody>
          <a:bodyPr>
            <a:noAutofit/>
          </a:bodyPr>
          <a:lstStyle/>
          <a:p>
            <a:r>
              <a:rPr lang="en-US" sz="3600" dirty="0" smtClean="0"/>
              <a:t>Sign up on </a:t>
            </a:r>
            <a:r>
              <a:rPr lang="en-US" sz="3600" dirty="0" err="1" smtClean="0"/>
              <a:t>UBLearns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530" y="123825"/>
            <a:ext cx="5428343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56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31" y="200025"/>
            <a:ext cx="9686132" cy="722164"/>
          </a:xfrm>
        </p:spPr>
        <p:txBody>
          <a:bodyPr>
            <a:noAutofit/>
          </a:bodyPr>
          <a:lstStyle/>
          <a:p>
            <a:r>
              <a:rPr lang="en-US" sz="3200" dirty="0" smtClean="0"/>
              <a:t>Upload PDF of presentation to </a:t>
            </a:r>
            <a:r>
              <a:rPr lang="en-US" sz="3200" dirty="0" err="1" smtClean="0"/>
              <a:t>UBLearns</a:t>
            </a:r>
            <a:r>
              <a:rPr lang="en-US" sz="3200" dirty="0" smtClean="0"/>
              <a:t> </a:t>
            </a:r>
            <a:r>
              <a:rPr lang="en-US" sz="3200" i="1" dirty="0" smtClean="0"/>
              <a:t>before you present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131" y="1419225"/>
            <a:ext cx="9598157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37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Animation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Adam M. Wilson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95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6916</TotalTime>
  <Words>518</Words>
  <Application>Microsoft Macintosh PowerPoint</Application>
  <PresentationFormat>Custom</PresentationFormat>
  <Paragraphs>90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Calibri</vt:lpstr>
      <vt:lpstr>Calibri Light</vt:lpstr>
      <vt:lpstr>Courier New</vt:lpstr>
      <vt:lpstr>Mangal</vt:lpstr>
      <vt:lpstr>ＭＳ Ｐゴシック</vt:lpstr>
      <vt:lpstr>Times New Roman</vt:lpstr>
      <vt:lpstr>Wingdings</vt:lpstr>
      <vt:lpstr>Arial</vt:lpstr>
      <vt:lpstr>Retrospect</vt:lpstr>
      <vt:lpstr>A few logistics…</vt:lpstr>
      <vt:lpstr>Course Logistics</vt:lpstr>
      <vt:lpstr>Course Participation (10%)</vt:lpstr>
      <vt:lpstr>Package Introduction (10%)</vt:lpstr>
      <vt:lpstr>CRAN Task Views</vt:lpstr>
      <vt:lpstr>“Spatial” Task view</vt:lpstr>
      <vt:lpstr>Sign up on UBLearns</vt:lpstr>
      <vt:lpstr>Upload PDF of presentation to UBLearns before you present!</vt:lpstr>
      <vt:lpstr>Animation</vt:lpstr>
      <vt:lpstr>Lead Author: Yihui Xie</vt:lpstr>
      <vt:lpstr>Animation package</vt:lpstr>
      <vt:lpstr>Basic steps…</vt:lpstr>
      <vt:lpstr>Example Code: Linear Regression</vt:lpstr>
      <vt:lpstr>Example Output</vt:lpstr>
      <vt:lpstr>Final Project &amp; Presentation</vt:lpstr>
      <vt:lpstr>Final Project – Poster / Infographic  (50%)</vt:lpstr>
      <vt:lpstr>PowerPoint Presentation</vt:lpstr>
      <vt:lpstr>PowerPoint Presentation</vt:lpstr>
      <vt:lpstr>Project Proposal</vt:lpstr>
    </vt:vector>
  </TitlesOfParts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 Project for Statistical Computing</dc:title>
  <dc:creator>punctata</dc:creator>
  <cp:lastModifiedBy>Adam Wilson</cp:lastModifiedBy>
  <cp:revision>171</cp:revision>
  <cp:lastPrinted>2016-08-29T01:30:59Z</cp:lastPrinted>
  <dcterms:modified xsi:type="dcterms:W3CDTF">2016-10-03T02:32:07Z</dcterms:modified>
</cp:coreProperties>
</file>